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1.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Lst>
  <p:sldSz cx="18288000" cy="10287000"/>
  <p:notesSz cx="6858000" cy="9144000"/>
  <p:embeddedFontLst>
    <p:embeddedFont>
      <p:font typeface="Atma" panose="020B0604020202020204" charset="0"/>
      <p:bold r:id="rId57"/>
    </p:embeddedFont>
    <p:embeddedFont>
      <p:font typeface="Calibri" panose="020F0502020204030204" pitchFamily="34" charset="0"/>
      <p:regular r:id="rId58"/>
      <p:bold r:id="rId59"/>
      <p:italic r:id="rId60"/>
      <p:boldItalic r:id="rId61"/>
    </p:embeddedFont>
    <p:embeddedFont>
      <p:font typeface="Mali Light" panose="020B0604020202020204" charset="-34"/>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7" roundtripDataSignature="AMtx7mj0sJ4mgIHjVUi2/Ixn49Y0eMCg9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ian Lu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A7ADAF-41FB-4A51-BD9D-19E3EF27DD2D}">
  <a:tblStyle styleId="{A1A7ADAF-41FB-4A51-BD9D-19E3EF27DD2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D7EFF5B-3920-4E48-8D80-12CA8FC9317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983" autoAdjust="0"/>
  </p:normalViewPr>
  <p:slideViewPr>
    <p:cSldViewPr snapToGrid="0">
      <p:cViewPr varScale="1">
        <p:scale>
          <a:sx n="59" d="100"/>
          <a:sy n="59" d="100"/>
        </p:scale>
        <p:origin x="1434" y="12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7.fntdata"/><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5-03-25T14:15:32.578" idx="1">
    <p:pos x="6000" y="0"/>
    <p:text>@Eric, I want to change it to next page</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BhK6YuVM"/>
      </p:ext>
    </p:extLs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3b1984bea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33b1984bead_0_12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3b1cd87ed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33b1cd87ed7_0_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434e29b362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g3434e29b362_4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434e29b362_4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g3434e29b362_4_19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3b1984bead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9" name="Google Shape;239;g33b1984bead_0_1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0" name="Google Shape;250;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3b1984bea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g33b1984bead_0_3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434e29b362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Page Objective: Understand Revenue Trend over 1 year</a:t>
            </a:r>
            <a:endParaRPr/>
          </a:p>
          <a:p>
            <a:pPr marL="0" lvl="0" indent="0" algn="l" rtl="0">
              <a:spcBef>
                <a:spcPts val="0"/>
              </a:spcBef>
              <a:spcAft>
                <a:spcPts val="0"/>
              </a:spcAft>
              <a:buNone/>
            </a:pPr>
            <a:r>
              <a:rPr lang="en-US"/>
              <a:t>—--------------------------------------------------------------------------</a:t>
            </a:r>
            <a:endParaRPr/>
          </a:p>
          <a:p>
            <a:pPr marL="0" lvl="0" indent="0" algn="l" rtl="0">
              <a:spcBef>
                <a:spcPts val="0"/>
              </a:spcBef>
              <a:spcAft>
                <a:spcPts val="0"/>
              </a:spcAft>
              <a:buNone/>
            </a:pPr>
            <a:r>
              <a:rPr lang="en-US"/>
              <a:t>[ Foundings ]</a:t>
            </a:r>
            <a:endParaRPr/>
          </a:p>
          <a:p>
            <a:pPr marL="0" lvl="0" indent="0" algn="l" rtl="0">
              <a:spcBef>
                <a:spcPts val="0"/>
              </a:spcBef>
              <a:spcAft>
                <a:spcPts val="0"/>
              </a:spcAft>
              <a:buNone/>
            </a:pPr>
            <a:r>
              <a:rPr lang="en-US"/>
              <a:t>Higher Revenue at the Start and End of the Year --&gt; Seasonal Demand: Holiday ( US Total 10 Holidays in 2019 ; 3 Holidays in Q1 ; 4 Holidays in Q4 )</a:t>
            </a:r>
            <a:endParaRPr/>
          </a:p>
          <a:p>
            <a:pPr marL="0" lvl="0" indent="0" algn="l" rtl="0">
              <a:spcBef>
                <a:spcPts val="0"/>
              </a:spcBef>
              <a:spcAft>
                <a:spcPts val="0"/>
              </a:spcAft>
              <a:buNone/>
            </a:pPr>
            <a:r>
              <a:rPr lang="en-US"/>
              <a:t>Will explain July, August revenue spike later</a:t>
            </a:r>
            <a:endParaRPr/>
          </a:p>
        </p:txBody>
      </p:sp>
      <p:sp>
        <p:nvSpPr>
          <p:cNvPr id="273" name="Google Shape;273;g3434e29b362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434e29b362_4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The Gender-wise Revenue Distribution highlights a significant difference in revenue contributions between genders. Female customers generated a total revenue of $3,414,256.01, accounting for approximately 62.36% of the total revenue. In comparison, Male customers contributed $2,060,959.56, making up about 37.64% of the total revenue. This disparity underscores the importance of understanding gender-specific preferences and behaviors to optimize marketing strategies and enhance customer engagement.</a:t>
            </a:r>
            <a:endParaRPr/>
          </a:p>
          <a:p>
            <a:pPr marL="0" lvl="0" indent="0" algn="l" rtl="0">
              <a:spcBef>
                <a:spcPts val="0"/>
              </a:spcBef>
              <a:spcAft>
                <a:spcPts val="0"/>
              </a:spcAft>
              <a:buNone/>
            </a:pPr>
            <a:endParaRPr/>
          </a:p>
        </p:txBody>
      </p:sp>
      <p:sp>
        <p:nvSpPr>
          <p:cNvPr id="283" name="Google Shape;283;g3434e29b362_4_9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434e29b362_4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Our analysis reveals a significant insight into customer behavior: the revenue generated on Mondays and Tuesdays is consistently half of what we observe on other days of the week. This trend highlights a potential opportunity to optimize our marketing strategies. By introducing targeted promotions, discounts, or campaigns specifically for these days, we can encourage more customer engagement and boost sales. Understanding and addressing this pattern will allow us to maximize revenue and create a more balanced sales distribution throughout the week.</a:t>
            </a:r>
            <a:endParaRPr/>
          </a:p>
          <a:p>
            <a:pPr marL="0" lvl="0" indent="0" algn="l" rtl="0">
              <a:spcBef>
                <a:spcPts val="0"/>
              </a:spcBef>
              <a:spcAft>
                <a:spcPts val="0"/>
              </a:spcAft>
              <a:buNone/>
            </a:pPr>
            <a:endParaRPr/>
          </a:p>
        </p:txBody>
      </p:sp>
      <p:sp>
        <p:nvSpPr>
          <p:cNvPr id="293" name="Google Shape;293;g3434e29b362_4_10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3b1cd87ed7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33b1cd87ed7_0_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3434e29b362_4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Page Objective: Understand Revenue Trend over 1 year</a:t>
            </a:r>
            <a:endParaRPr/>
          </a:p>
          <a:p>
            <a:pPr marL="0" lvl="0" indent="0" algn="l" rtl="0">
              <a:spcBef>
                <a:spcPts val="0"/>
              </a:spcBef>
              <a:spcAft>
                <a:spcPts val="0"/>
              </a:spcAft>
              <a:buNone/>
            </a:pPr>
            <a:r>
              <a:rPr lang="en-US"/>
              <a:t>—--------------------------------------------------------------------------</a:t>
            </a:r>
            <a:endParaRPr/>
          </a:p>
          <a:p>
            <a:pPr marL="0" lvl="0" indent="0" algn="l" rtl="0">
              <a:spcBef>
                <a:spcPts val="0"/>
              </a:spcBef>
              <a:spcAft>
                <a:spcPts val="0"/>
              </a:spcAft>
              <a:buNone/>
            </a:pPr>
            <a:r>
              <a:rPr lang="en-US"/>
              <a:t>[ Foundings ]</a:t>
            </a:r>
            <a:endParaRPr/>
          </a:p>
          <a:p>
            <a:pPr marL="0" lvl="0" indent="0" algn="l" rtl="0">
              <a:spcBef>
                <a:spcPts val="0"/>
              </a:spcBef>
              <a:spcAft>
                <a:spcPts val="0"/>
              </a:spcAft>
              <a:buNone/>
            </a:pPr>
            <a:r>
              <a:rPr lang="en-US"/>
              <a:t>Higher Revenue at the Start and End of the Year --&gt; Seasonal Demand: Holiday ( US Total 10 Holidays in 2019 ; 3 Holidays in Q1 ; 4 Holidays in Q4 )</a:t>
            </a:r>
            <a:endParaRPr/>
          </a:p>
          <a:p>
            <a:pPr marL="0" lvl="0" indent="0" algn="l" rtl="0">
              <a:spcBef>
                <a:spcPts val="0"/>
              </a:spcBef>
              <a:spcAft>
                <a:spcPts val="0"/>
              </a:spcAft>
              <a:buNone/>
            </a:pPr>
            <a:r>
              <a:rPr lang="en-US"/>
              <a:t>Will explain July, August revenue spike later</a:t>
            </a:r>
            <a:endParaRPr/>
          </a:p>
        </p:txBody>
      </p:sp>
      <p:sp>
        <p:nvSpPr>
          <p:cNvPr id="303" name="Google Shape;303;g3434e29b362_4_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434e29b362_4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Page Objective: Understand Revenue Trend over 1 year</a:t>
            </a:r>
            <a:endParaRPr/>
          </a:p>
          <a:p>
            <a:pPr marL="0" lvl="0" indent="0" algn="l" rtl="0">
              <a:spcBef>
                <a:spcPts val="0"/>
              </a:spcBef>
              <a:spcAft>
                <a:spcPts val="0"/>
              </a:spcAft>
              <a:buNone/>
            </a:pPr>
            <a:r>
              <a:rPr lang="en-US"/>
              <a:t>—--------------------------------------------------------------------------</a:t>
            </a:r>
            <a:endParaRPr/>
          </a:p>
          <a:p>
            <a:pPr marL="0" lvl="0" indent="0" algn="l" rtl="0">
              <a:spcBef>
                <a:spcPts val="0"/>
              </a:spcBef>
              <a:spcAft>
                <a:spcPts val="0"/>
              </a:spcAft>
              <a:buNone/>
            </a:pPr>
            <a:r>
              <a:rPr lang="en-US"/>
              <a:t>[ Foundings ]</a:t>
            </a:r>
            <a:endParaRPr/>
          </a:p>
          <a:p>
            <a:pPr marL="0" lvl="0" indent="0" algn="l" rtl="0">
              <a:spcBef>
                <a:spcPts val="0"/>
              </a:spcBef>
              <a:spcAft>
                <a:spcPts val="0"/>
              </a:spcAft>
              <a:buNone/>
            </a:pPr>
            <a:r>
              <a:rPr lang="en-US"/>
              <a:t>Higher Revenue at the Start and End of the Year --&gt; Seasonal Demand: Holiday ( US Total 10 Holidays in 2019 ; 3 Holidays in Q1 ; 4 Holidays in Q4 )</a:t>
            </a:r>
            <a:endParaRPr/>
          </a:p>
          <a:p>
            <a:pPr marL="0" lvl="0" indent="0" algn="l" rtl="0">
              <a:spcBef>
                <a:spcPts val="0"/>
              </a:spcBef>
              <a:spcAft>
                <a:spcPts val="0"/>
              </a:spcAft>
              <a:buNone/>
            </a:pPr>
            <a:r>
              <a:rPr lang="en-US"/>
              <a:t>Will explain July, August revenue spike later</a:t>
            </a:r>
            <a:endParaRPr/>
          </a:p>
        </p:txBody>
      </p:sp>
      <p:sp>
        <p:nvSpPr>
          <p:cNvPr id="318" name="Google Shape;318;g3434e29b362_4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33b1984bea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Revenue by Product Categories &amp; Gender</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Clr>
                <a:schemeClr val="dk1"/>
              </a:buClr>
              <a:buSzPts val="1100"/>
              <a:buFont typeface="Arial"/>
              <a:buNone/>
            </a:pPr>
            <a:r>
              <a:rPr lang="en-US"/>
              <a:t>1. </a:t>
            </a:r>
            <a:r>
              <a:rPr lang="en-US">
                <a:solidFill>
                  <a:schemeClr val="dk1"/>
                </a:solidFill>
              </a:rPr>
              <a:t>Product Categories ( </a:t>
            </a:r>
            <a:r>
              <a:rPr lang="en-US"/>
              <a:t>Top 3 and Worst 3 )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 Top 3: Nest-USA , Nest, Apparel categories contribute the top 3 revenue amount among all categories. Worth emphasis.</a:t>
            </a:r>
            <a:endParaRPr/>
          </a:p>
          <a:p>
            <a:pPr marL="0" lvl="0" indent="0" algn="l" rtl="0">
              <a:spcBef>
                <a:spcPts val="0"/>
              </a:spcBef>
              <a:spcAft>
                <a:spcPts val="0"/>
              </a:spcAft>
              <a:buClr>
                <a:schemeClr val="dk1"/>
              </a:buClr>
              <a:buSzPts val="1100"/>
              <a:buFont typeface="Arial"/>
              <a:buNone/>
            </a:pPr>
            <a:r>
              <a:rPr lang="en-US"/>
              <a:t>    * </a:t>
            </a:r>
            <a:r>
              <a:rPr lang="en-US">
                <a:solidFill>
                  <a:schemeClr val="dk1"/>
                </a:solidFill>
              </a:rPr>
              <a:t>Worst 3: </a:t>
            </a:r>
            <a:r>
              <a:rPr lang="en-US"/>
              <a:t>Fun, More Bags, Android categories contribute the least. Might have to strictly control our inventory planning of these products.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US"/>
              <a:t>2. Gender</a:t>
            </a:r>
            <a:endParaRPr/>
          </a:p>
          <a:p>
            <a:pPr marL="0" lvl="0" indent="0" algn="l" rtl="0">
              <a:spcBef>
                <a:spcPts val="0"/>
              </a:spcBef>
              <a:spcAft>
                <a:spcPts val="0"/>
              </a:spcAft>
              <a:buNone/>
            </a:pPr>
            <a:r>
              <a:rPr lang="en-US"/>
              <a:t>    * Female customers &gt; Male customers in total and in most of the product categories</a:t>
            </a:r>
            <a:endParaRPr/>
          </a:p>
          <a:p>
            <a:pPr marL="0" lvl="0" indent="0" algn="l" rtl="0">
              <a:spcBef>
                <a:spcPts val="0"/>
              </a:spcBef>
              <a:spcAft>
                <a:spcPts val="0"/>
              </a:spcAft>
              <a:buNone/>
            </a:pPr>
            <a:endParaRPr/>
          </a:p>
        </p:txBody>
      </p:sp>
      <p:sp>
        <p:nvSpPr>
          <p:cNvPr id="330" name="Google Shape;330;g33b1984bead_0_4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434e29b362_4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Page Objective: Understand Revenue by </a:t>
            </a:r>
            <a:r>
              <a:rPr lang="en-US">
                <a:solidFill>
                  <a:schemeClr val="dk1"/>
                </a:solidFill>
              </a:rPr>
              <a:t>Product Categories</a:t>
            </a:r>
          </a:p>
          <a:p>
            <a:pPr marL="0" lvl="0" indent="0" algn="l" rtl="0">
              <a:spcBef>
                <a:spcPts val="0"/>
              </a:spcBef>
              <a:spcAft>
                <a:spcPts val="0"/>
              </a:spcAft>
              <a:buNone/>
            </a:pPr>
            <a:r>
              <a:rPr lang="en-US">
                <a:solidFill>
                  <a:schemeClr val="dk1"/>
                </a:solidFill>
              </a:rPr>
              <a:t>—--------------------------------------------------------------------------</a:t>
            </a:r>
            <a:endParaRPr dirty="0"/>
          </a:p>
          <a:p>
            <a:pPr marL="0" lvl="0" indent="0" algn="l" rtl="0">
              <a:spcBef>
                <a:spcPts val="0"/>
              </a:spcBef>
              <a:spcAft>
                <a:spcPts val="0"/>
              </a:spcAft>
              <a:buClr>
                <a:schemeClr val="dk1"/>
              </a:buClr>
              <a:buSzPts val="1100"/>
              <a:buFont typeface="Arial"/>
              <a:buNone/>
            </a:pPr>
            <a:r>
              <a:rPr lang="en-US" dirty="0"/>
              <a:t>1. </a:t>
            </a:r>
            <a:r>
              <a:rPr lang="en-US" dirty="0">
                <a:solidFill>
                  <a:schemeClr val="dk1"/>
                </a:solidFill>
              </a:rPr>
              <a:t>Product Categories ( </a:t>
            </a:r>
            <a:r>
              <a:rPr lang="en-US" dirty="0"/>
              <a:t>Top 3 and Worst 3 )</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US" dirty="0"/>
              <a:t>    * Top 3: Nest-USA , Nest, Apparel categories contribute the top 3 revenue amount among all categories. Worth emphasis.</a:t>
            </a:r>
            <a:endParaRPr dirty="0"/>
          </a:p>
          <a:p>
            <a:pPr marL="0" lvl="0" indent="0" algn="l" rtl="0">
              <a:spcBef>
                <a:spcPts val="0"/>
              </a:spcBef>
              <a:spcAft>
                <a:spcPts val="0"/>
              </a:spcAft>
              <a:buClr>
                <a:schemeClr val="dk1"/>
              </a:buClr>
              <a:buSzPts val="1100"/>
              <a:buFont typeface="Arial"/>
              <a:buNone/>
            </a:pPr>
            <a:r>
              <a:rPr lang="en-US" dirty="0"/>
              <a:t>    * </a:t>
            </a:r>
            <a:r>
              <a:rPr lang="en-US" dirty="0">
                <a:solidFill>
                  <a:schemeClr val="dk1"/>
                </a:solidFill>
              </a:rPr>
              <a:t>Worst 3: </a:t>
            </a:r>
            <a:r>
              <a:rPr lang="en-US" dirty="0"/>
              <a:t>Fun, More Bags, Android categories contribute the least. Might have to strictly control our inventory planning of these products.</a:t>
            </a:r>
            <a:endParaRPr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a:t>
            </a:r>
            <a:endParaRPr dirty="0"/>
          </a:p>
          <a:p>
            <a:pPr marL="0" lvl="0" indent="0" algn="l" rtl="0">
              <a:spcBef>
                <a:spcPts val="0"/>
              </a:spcBef>
              <a:spcAft>
                <a:spcPts val="0"/>
              </a:spcAft>
              <a:buNone/>
            </a:pPr>
            <a:r>
              <a:rPr lang="en-US" dirty="0"/>
              <a:t>2. Gender</a:t>
            </a:r>
            <a:endParaRPr dirty="0"/>
          </a:p>
          <a:p>
            <a:pPr marL="0" lvl="0" indent="0" algn="l" rtl="0">
              <a:spcBef>
                <a:spcPts val="0"/>
              </a:spcBef>
              <a:spcAft>
                <a:spcPts val="0"/>
              </a:spcAft>
              <a:buNone/>
            </a:pPr>
            <a:r>
              <a:rPr lang="en-US" dirty="0"/>
              <a:t>    * Female customers &gt; Male customers in total and in most of the product categories</a:t>
            </a:r>
            <a:endParaRPr dirty="0"/>
          </a:p>
          <a:p>
            <a:pPr marL="0" lvl="0" indent="0" algn="l" rtl="0">
              <a:spcBef>
                <a:spcPts val="0"/>
              </a:spcBef>
              <a:spcAft>
                <a:spcPts val="0"/>
              </a:spcAft>
              <a:buNone/>
            </a:pPr>
            <a:endParaRPr dirty="0"/>
          </a:p>
        </p:txBody>
      </p:sp>
      <p:sp>
        <p:nvSpPr>
          <p:cNvPr id="340" name="Google Shape;340;g3434e29b362_4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434e29b362_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a:t>
            </a:r>
            <a:r>
              <a:rPr lang="en-US"/>
              <a:t>Let's break down top 3 product categories to check their respective product sales performance. This page, we focus on Nest Product Category (Top 1, Top 3)</a:t>
            </a:r>
            <a:endParaRPr/>
          </a:p>
          <a:p>
            <a:pPr marL="0" lvl="0" indent="0" algn="l" rtl="0">
              <a:spcBef>
                <a:spcPts val="0"/>
              </a:spcBef>
              <a:spcAft>
                <a:spcPts val="0"/>
              </a:spcAft>
              <a:buNone/>
            </a:pPr>
            <a:r>
              <a:rPr lang="en-US"/>
              <a:t>—-----------------------------------------------------------------------------------------------------------------------------------</a:t>
            </a:r>
            <a:endParaRPr/>
          </a:p>
          <a:p>
            <a:pPr marL="0" lvl="0" indent="0" algn="l" rtl="0">
              <a:spcBef>
                <a:spcPts val="0"/>
              </a:spcBef>
              <a:spcAft>
                <a:spcPts val="0"/>
              </a:spcAft>
              <a:buClr>
                <a:schemeClr val="dk1"/>
              </a:buClr>
              <a:buSzPts val="1100"/>
              <a:buFont typeface="Arial"/>
              <a:buNone/>
            </a:pPr>
            <a:r>
              <a:rPr lang="en-US"/>
              <a:t>Nest Products: </a:t>
            </a:r>
            <a:endParaRPr/>
          </a:p>
          <a:p>
            <a:pPr marL="0" lvl="0" indent="0" algn="l" rtl="0">
              <a:spcBef>
                <a:spcPts val="0"/>
              </a:spcBef>
              <a:spcAft>
                <a:spcPts val="0"/>
              </a:spcAft>
              <a:buClr>
                <a:schemeClr val="dk1"/>
              </a:buClr>
              <a:buSzPts val="1100"/>
              <a:buFont typeface="Arial"/>
              <a:buNone/>
            </a:pPr>
            <a:r>
              <a:rPr lang="en-US"/>
              <a:t>    </a:t>
            </a:r>
            <a:endParaRPr/>
          </a:p>
          <a:p>
            <a:pPr marL="0" lvl="0" indent="0" algn="l" rtl="0">
              <a:spcBef>
                <a:spcPts val="0"/>
              </a:spcBef>
              <a:spcAft>
                <a:spcPts val="0"/>
              </a:spcAft>
              <a:buClr>
                <a:schemeClr val="dk1"/>
              </a:buClr>
              <a:buSzPts val="1100"/>
              <a:buFont typeface="Arial"/>
              <a:buNone/>
            </a:pPr>
            <a:r>
              <a:rPr lang="en-US"/>
              <a:t>Key Popular products are Security Camera, Learning Thermostat, Cam IQ.</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Security Camera : Both Outdoor and Indoor had high demand, but Outdoor's demand was higher</a:t>
            </a:r>
            <a:endParaRPr/>
          </a:p>
          <a:p>
            <a:pPr marL="0" lvl="0" indent="0" algn="l" rtl="0">
              <a:spcBef>
                <a:spcPts val="0"/>
              </a:spcBef>
              <a:spcAft>
                <a:spcPts val="0"/>
              </a:spcAft>
              <a:buClr>
                <a:schemeClr val="dk1"/>
              </a:buClr>
              <a:buSzPts val="1100"/>
              <a:buFont typeface="Arial"/>
              <a:buNone/>
            </a:pPr>
            <a:r>
              <a:rPr lang="en-US"/>
              <a:t>* Thermostat : Stainless Steel  &gt;  better than all the other learning thermostat and thermostat.</a:t>
            </a:r>
            <a:endParaRPr/>
          </a:p>
          <a:p>
            <a:pPr marL="0" lvl="0" indent="0" algn="l" rtl="0">
              <a:spcBef>
                <a:spcPts val="0"/>
              </a:spcBef>
              <a:spcAft>
                <a:spcPts val="0"/>
              </a:spcAft>
              <a:buClr>
                <a:schemeClr val="dk1"/>
              </a:buClr>
              <a:buSzPts val="1100"/>
              <a:buFont typeface="Arial"/>
              <a:buNone/>
            </a:pPr>
            <a:r>
              <a:rPr lang="en-US"/>
              <a:t>* Camera : USA / CA version are roughly the same.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--&gt; understanding these best-selling information could boost our sales via selecting them in our product marketing or recommendation in a face-to-face scenario. </a:t>
            </a:r>
            <a:endParaRPr/>
          </a:p>
          <a:p>
            <a:pPr marL="0" lvl="0" indent="0" algn="l" rtl="0">
              <a:spcBef>
                <a:spcPts val="0"/>
              </a:spcBef>
              <a:spcAft>
                <a:spcPts val="0"/>
              </a:spcAft>
              <a:buNone/>
            </a:pPr>
            <a:endParaRPr/>
          </a:p>
        </p:txBody>
      </p:sp>
      <p:sp>
        <p:nvSpPr>
          <p:cNvPr id="350" name="Google Shape;350;g3434e29b362_2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434e29b362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This page, we focus on Apparel Product Category (Top 2)</a:t>
            </a:r>
            <a:endParaRPr>
              <a:solidFill>
                <a:schemeClr val="dk1"/>
              </a:solidFill>
            </a:endParaRPr>
          </a:p>
          <a:p>
            <a:pPr marL="0" lvl="0" indent="0" algn="l" rtl="0">
              <a:spcBef>
                <a:spcPts val="0"/>
              </a:spcBef>
              <a:spcAft>
                <a:spcPts val="0"/>
              </a:spcAft>
              <a:buClr>
                <a:schemeClr val="dk1"/>
              </a:buClr>
              <a:buSzPts val="1100"/>
              <a:buFont typeface="Arial"/>
              <a:buNone/>
            </a:pPr>
            <a:r>
              <a:rPr lang="en-US"/>
              <a:t>This Product Category has are more than 200 row (i.e. 200 categories).</a:t>
            </a:r>
            <a:endParaRPr/>
          </a:p>
          <a:p>
            <a:pPr marL="0" lvl="0" indent="0" algn="l" rtl="0">
              <a:spcBef>
                <a:spcPts val="0"/>
              </a:spcBef>
              <a:spcAft>
                <a:spcPts val="0"/>
              </a:spcAft>
              <a:buNone/>
            </a:pPr>
            <a:r>
              <a:rPr lang="en-US"/>
              <a:t>It is hard to observe each category manually, thus cluster plot is used to find the appropriate cluster and practice for this product category.</a:t>
            </a:r>
            <a:endParaRPr/>
          </a:p>
          <a:p>
            <a:pPr marL="0" lvl="0" indent="0" algn="l" rtl="0">
              <a:spcBef>
                <a:spcPts val="0"/>
              </a:spcBef>
              <a:spcAft>
                <a:spcPts val="0"/>
              </a:spcAft>
              <a:buNone/>
            </a:pPr>
            <a:r>
              <a:rPr lang="en-US"/>
              <a:t>—----------------------------------------------------------------------------------------------------------------------------------------------------------------------------------------</a:t>
            </a:r>
            <a:endParaRPr/>
          </a:p>
          <a:p>
            <a:pPr marL="0" lvl="0" indent="0" algn="l" rtl="0">
              <a:spcBef>
                <a:spcPts val="0"/>
              </a:spcBef>
              <a:spcAft>
                <a:spcPts val="0"/>
              </a:spcAft>
              <a:buNone/>
            </a:pPr>
            <a:r>
              <a:rPr lang="en-US"/>
              <a:t>From the Cluster Analysis: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We can divide the Apparel category into 3 groups:</a:t>
            </a:r>
            <a:endParaRPr/>
          </a:p>
          <a:p>
            <a:pPr marL="0" lvl="0" indent="0" algn="l" rtl="0">
              <a:spcBef>
                <a:spcPts val="0"/>
              </a:spcBef>
              <a:spcAft>
                <a:spcPts val="0"/>
              </a:spcAft>
              <a:buClr>
                <a:schemeClr val="dk1"/>
              </a:buClr>
              <a:buSzPts val="1100"/>
              <a:buFont typeface="Arial"/>
              <a:buNone/>
            </a:pPr>
            <a:r>
              <a:rPr lang="en-US"/>
              <a:t>1. Those in purple 0  ( quantity &lt;250 ) and ( Annual Revenue &lt; 6000 )</a:t>
            </a:r>
            <a:endParaRPr/>
          </a:p>
          <a:p>
            <a:pPr marL="0" lvl="0" indent="0" algn="l" rtl="0">
              <a:spcBef>
                <a:spcPts val="0"/>
              </a:spcBef>
              <a:spcAft>
                <a:spcPts val="0"/>
              </a:spcAft>
              <a:buClr>
                <a:schemeClr val="dk1"/>
              </a:buClr>
              <a:buSzPts val="1100"/>
              <a:buFont typeface="Arial"/>
              <a:buNone/>
            </a:pPr>
            <a:r>
              <a:rPr lang="en-US"/>
              <a:t>2. in Yellow 2    ( 250 &lt; quantity &lt; 1250 ) amd (6000 &lt; Annual Revenue &lt; 2500)</a:t>
            </a:r>
            <a:endParaRPr/>
          </a:p>
          <a:p>
            <a:pPr marL="0" lvl="0" indent="0" algn="l" rtl="0">
              <a:spcBef>
                <a:spcPts val="0"/>
              </a:spcBef>
              <a:spcAft>
                <a:spcPts val="0"/>
              </a:spcAft>
              <a:buClr>
                <a:schemeClr val="dk1"/>
              </a:buClr>
              <a:buSzPts val="1100"/>
              <a:buFont typeface="Arial"/>
              <a:buNone/>
            </a:pPr>
            <a:r>
              <a:rPr lang="en-US"/>
              <a:t>3. Rest in green 1 that is scattered (bulk quantity and revenue from 30000 - 45000)</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In order to maximize revenue of the business</a:t>
            </a:r>
            <a:endParaRPr/>
          </a:p>
          <a:p>
            <a:pPr marL="0" lvl="0" indent="0" algn="l" rtl="0">
              <a:spcBef>
                <a:spcPts val="0"/>
              </a:spcBef>
              <a:spcAft>
                <a:spcPts val="0"/>
              </a:spcAft>
              <a:buClr>
                <a:schemeClr val="dk1"/>
              </a:buClr>
              <a:buSzPts val="1100"/>
              <a:buFont typeface="Arial"/>
              <a:buNone/>
            </a:pPr>
            <a:r>
              <a:rPr lang="en-US"/>
              <a:t>* Business focus (i.e. Marketing &amp; Inventory Planning ) on group 1 &amp; 2 should be equally important because although group 2 has more number of categories and its aggregated outcome is similar to group 1 indeed.</a:t>
            </a:r>
            <a:endParaRPr/>
          </a:p>
          <a:p>
            <a:pPr marL="0" lvl="0" indent="0" algn="l" rtl="0">
              <a:spcBef>
                <a:spcPts val="0"/>
              </a:spcBef>
              <a:spcAft>
                <a:spcPts val="0"/>
              </a:spcAft>
              <a:buClr>
                <a:schemeClr val="dk1"/>
              </a:buClr>
              <a:buSzPts val="1100"/>
              <a:buFont typeface="Arial"/>
              <a:buNone/>
            </a:pPr>
            <a:r>
              <a:rPr lang="en-US"/>
              <a:t>* In all groups, those points above the diagonal (with higher annual revenue in the same x-axis) should be emphasized. It is because they generate higher revenue with same quantity sold.</a:t>
            </a:r>
            <a:endParaRPr/>
          </a:p>
          <a:p>
            <a:pPr marL="0" lvl="0" indent="0" algn="l" rtl="0">
              <a:spcBef>
                <a:spcPts val="0"/>
              </a:spcBef>
              <a:spcAft>
                <a:spcPts val="0"/>
              </a:spcAft>
              <a:buNone/>
            </a:pPr>
            <a:endParaRPr/>
          </a:p>
        </p:txBody>
      </p:sp>
      <p:sp>
        <p:nvSpPr>
          <p:cNvPr id="361" name="Google Shape;361;g3434e29b362_2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3b1984bead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customer segments by location → their total quantity purchased and total revenue generated</a:t>
            </a:r>
            <a:endParaRPr>
              <a:solidFill>
                <a:schemeClr val="dk1"/>
              </a:solidFill>
            </a:endParaRPr>
          </a:p>
          <a:p>
            <a:pPr marL="0" lvl="0" indent="0" algn="l" rtl="0">
              <a:spcBef>
                <a:spcPts val="0"/>
              </a:spcBef>
              <a:spcAft>
                <a:spcPts val="0"/>
              </a:spcAft>
              <a:buNone/>
            </a:pPr>
            <a:r>
              <a:rPr lang="en-US">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1. Revenue by Customer Location: Chicago &gt; California &gt; New York &gt; New Jersey &gt; Washington DC</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US" u="sng">
                <a:solidFill>
                  <a:schemeClr val="dk1"/>
                </a:solidFill>
              </a:rPr>
              <a:t>(Next Page)</a:t>
            </a:r>
            <a:endParaRPr u="sng">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2. Positive correlation between total quantity purchased and total revenue.</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Revenue = Total Quantity x Average Price (Roughly)</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It is observed when the total quantity increases, the average price purchased by customer doesn't decrease due to Economies of Scale for the current stage of the business. In ideal situation, the increase in quantity together with a decrease in purchase price should come with a higher total total revenue. Otherwise, it doesn't make sense for a company to offer bulk quantity with a lower per unit price. (i.e. the curve should tend to less steeper in slope as quantity increases). It could possibly implies that the business scale hasn't reached its maximum, and the portfolio mix of products bought by each location are roughly the same. </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However, the number of locations in the US where customer brought our products from are just 5. The No. of observations might not be confident enough to form a comprehension prediction to other locations in the US based on the estimated quantity purchased by customers in case a business is running there.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371" name="Google Shape;371;g33b1984bead_0_5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3434e29b362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Follow-up of the previous page</a:t>
            </a:r>
            <a:endParaRPr/>
          </a:p>
          <a:p>
            <a:pPr marL="0" lvl="0" indent="0" algn="l" rtl="0">
              <a:spcBef>
                <a:spcPts val="0"/>
              </a:spcBef>
              <a:spcAft>
                <a:spcPts val="0"/>
              </a:spcAft>
              <a:buNone/>
            </a:pPr>
            <a:r>
              <a:rPr lang="en-US"/>
              <a:t>—------------------------------------------------------------------------------------------------------------------------------------------</a:t>
            </a:r>
            <a:endParaRPr/>
          </a:p>
          <a:p>
            <a:pPr marL="0" lvl="0" indent="0" algn="l" rtl="0">
              <a:spcBef>
                <a:spcPts val="0"/>
              </a:spcBef>
              <a:spcAft>
                <a:spcPts val="0"/>
              </a:spcAft>
              <a:buNone/>
            </a:pPr>
            <a:r>
              <a:rPr lang="en-US" u="sng"/>
              <a:t>(This Page)</a:t>
            </a:r>
            <a:endParaRPr u="sng"/>
          </a:p>
          <a:p>
            <a:pPr marL="0" lvl="0" indent="0" algn="l" rtl="0">
              <a:spcBef>
                <a:spcPts val="0"/>
              </a:spcBef>
              <a:spcAft>
                <a:spcPts val="0"/>
              </a:spcAft>
              <a:buNone/>
            </a:pPr>
            <a:r>
              <a:rPr lang="en-US"/>
              <a:t>(From the 5 locations, i.e. 5 points in the graah) Positive correlation between total quantity purchased and total revenue.</a:t>
            </a:r>
            <a:endParaRPr/>
          </a:p>
          <a:p>
            <a:pPr marL="0" lvl="0" indent="0" algn="l" rtl="0">
              <a:spcBef>
                <a:spcPts val="0"/>
              </a:spcBef>
              <a:spcAft>
                <a:spcPts val="0"/>
              </a:spcAft>
              <a:buNone/>
            </a:pPr>
            <a:r>
              <a:rPr lang="en-US"/>
              <a:t>    </a:t>
            </a:r>
            <a:endParaRPr/>
          </a:p>
          <a:p>
            <a:pPr marL="0" lvl="0" indent="0" algn="l" rtl="0">
              <a:spcBef>
                <a:spcPts val="0"/>
              </a:spcBef>
              <a:spcAft>
                <a:spcPts val="0"/>
              </a:spcAft>
              <a:buNone/>
            </a:pPr>
            <a:r>
              <a:rPr lang="en-US"/>
              <a:t>    Revenue = Total Quantity x Average Price (Roughly)</a:t>
            </a:r>
            <a:endParaRPr/>
          </a:p>
          <a:p>
            <a:pPr marL="0" lvl="0" indent="0" algn="l" rtl="0">
              <a:spcBef>
                <a:spcPts val="0"/>
              </a:spcBef>
              <a:spcAft>
                <a:spcPts val="0"/>
              </a:spcAft>
              <a:buNone/>
            </a:pPr>
            <a:r>
              <a:rPr lang="en-US"/>
              <a:t>    It is observed when the total quantity increases, the average price purchased by customer doesn't decrease due to Economies of Scale for the current stage of the business. In ideal situation,</a:t>
            </a:r>
            <a:r>
              <a:rPr lang="en-US" u="sng"/>
              <a:t> the increase in quantity together with a decrease in purchase price</a:t>
            </a:r>
            <a:r>
              <a:rPr lang="en-US"/>
              <a:t> should come with a </a:t>
            </a:r>
            <a:r>
              <a:rPr lang="en-US" u="sng"/>
              <a:t>higher total total revenue</a:t>
            </a:r>
            <a:r>
              <a:rPr lang="en-US"/>
              <a:t>. Otherwise, it doesn't make sense for a company to offer bulk quantity with a lower per unit price. </a:t>
            </a:r>
            <a:r>
              <a:rPr lang="en-US" u="sng"/>
              <a:t>(i.e. in this case, the curve should tend to less steeper in slope as quantity increases)</a:t>
            </a:r>
            <a:r>
              <a:rPr lang="en-US"/>
              <a:t>. It could possibly implies that the business scale hasn't reached its maximum, and the portfolio mix of products bought by each location are roughly the same. </a:t>
            </a:r>
            <a:endParaRPr/>
          </a:p>
          <a:p>
            <a:pPr marL="0" lvl="0" indent="0" algn="l" rtl="0">
              <a:spcBef>
                <a:spcPts val="0"/>
              </a:spcBef>
              <a:spcAft>
                <a:spcPts val="0"/>
              </a:spcAft>
              <a:buNone/>
            </a:pPr>
            <a:r>
              <a:rPr lang="en-US"/>
              <a:t>    </a:t>
            </a:r>
            <a:endParaRPr/>
          </a:p>
          <a:p>
            <a:pPr marL="0" lvl="0" indent="0" algn="l" rtl="0">
              <a:spcBef>
                <a:spcPts val="0"/>
              </a:spcBef>
              <a:spcAft>
                <a:spcPts val="0"/>
              </a:spcAft>
              <a:buNone/>
            </a:pPr>
            <a:r>
              <a:rPr lang="en-US"/>
              <a:t>    However, the number of locations in the US where customer brought our products from are just 5. The No. of observations might not be confident enough to form a comprehension prediction to other locations in the US based on the estimated quantity purchased by customers in case a business is running there.</a:t>
            </a:r>
            <a:endParaRPr/>
          </a:p>
          <a:p>
            <a:pPr marL="0" lvl="0" indent="0" algn="l" rtl="0">
              <a:spcBef>
                <a:spcPts val="0"/>
              </a:spcBef>
              <a:spcAft>
                <a:spcPts val="0"/>
              </a:spcAft>
              <a:buNone/>
            </a:pPr>
            <a:endParaRPr/>
          </a:p>
        </p:txBody>
      </p:sp>
      <p:sp>
        <p:nvSpPr>
          <p:cNvPr id="380" name="Google Shape;380;g3434e29b362_2_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3434e29b362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Top 10 Customer</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Clr>
                <a:schemeClr val="dk1"/>
              </a:buClr>
              <a:buSzPts val="1100"/>
              <a:buFont typeface="Arial"/>
              <a:buNone/>
            </a:pPr>
            <a:r>
              <a:rPr lang="en-US"/>
              <a:t>1. Majority of Top 10 customers come from Chicago and California, which is similar to the descending order of location total revenue.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These customers should be treated with priority and superior services.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2. Another spotlight is customer 13089 from New Jersey</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New Jersey was ranked fourth in the location revenue, but this customer outperformed customers from the 3rd location.</a:t>
            </a:r>
            <a:endParaRPr/>
          </a:p>
          <a:p>
            <a:pPr marL="0" lvl="0" indent="0" algn="l" rtl="0">
              <a:spcBef>
                <a:spcPts val="0"/>
              </a:spcBef>
              <a:spcAft>
                <a:spcPts val="0"/>
              </a:spcAft>
              <a:buClr>
                <a:schemeClr val="dk1"/>
              </a:buClr>
              <a:buSzPts val="1100"/>
              <a:buFont typeface="Arial"/>
              <a:buNone/>
            </a:pPr>
            <a:r>
              <a:rPr lang="en-US"/>
              <a:t>    This customer accounts for 5% of the total revenue of New Jersey</a:t>
            </a:r>
            <a:endParaRPr/>
          </a:p>
          <a:p>
            <a:pPr marL="0" lvl="0" indent="0" algn="l" rtl="0">
              <a:spcBef>
                <a:spcPts val="0"/>
              </a:spcBef>
              <a:spcAft>
                <a:spcPts val="0"/>
              </a:spcAft>
              <a:buNone/>
            </a:pPr>
            <a:endParaRPr/>
          </a:p>
        </p:txBody>
      </p:sp>
      <p:sp>
        <p:nvSpPr>
          <p:cNvPr id="389" name="Google Shape;389;g3434e29b362_2_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3b1984bea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the impact of Customer Loyalty to Revenue (Customer Loyalty is measured by Tenure Years)</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Clr>
                <a:schemeClr val="dk1"/>
              </a:buClr>
              <a:buSzPts val="1100"/>
              <a:buFont typeface="Arial"/>
              <a:buNone/>
            </a:pPr>
            <a:r>
              <a:rPr lang="en-US"/>
              <a:t>Generally, higher tenure, higher total revenue. </a:t>
            </a:r>
            <a:endParaRPr/>
          </a:p>
          <a:p>
            <a:pPr marL="0" lvl="0" indent="0" algn="l" rtl="0">
              <a:spcBef>
                <a:spcPts val="0"/>
              </a:spcBef>
              <a:spcAft>
                <a:spcPts val="0"/>
              </a:spcAft>
              <a:buClr>
                <a:schemeClr val="dk1"/>
              </a:buClr>
              <a:buSzPts val="1100"/>
              <a:buFont typeface="Arial"/>
              <a:buNone/>
            </a:pPr>
            <a:r>
              <a:rPr lang="en-US"/>
              <a:t>The measure is especially material for every 1 year increment.  (e.g. Year 0 &lt; Year 1 &lt; Year 2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However, this dataset only contains 1 year of data. Even though:</a:t>
            </a:r>
            <a:endParaRPr/>
          </a:p>
          <a:p>
            <a:pPr marL="0" lvl="0" indent="0" algn="l" rtl="0">
              <a:spcBef>
                <a:spcPts val="0"/>
              </a:spcBef>
              <a:spcAft>
                <a:spcPts val="0"/>
              </a:spcAft>
              <a:buClr>
                <a:schemeClr val="dk1"/>
              </a:buClr>
              <a:buSzPts val="1100"/>
              <a:buFont typeface="Arial"/>
              <a:buNone/>
            </a:pPr>
            <a:r>
              <a:rPr lang="en-US"/>
              <a:t>1. there are spikes for gender Female / Male over time</a:t>
            </a:r>
            <a:endParaRPr/>
          </a:p>
          <a:p>
            <a:pPr marL="0" lvl="0" indent="0" algn="l" rtl="0">
              <a:spcBef>
                <a:spcPts val="0"/>
              </a:spcBef>
              <a:spcAft>
                <a:spcPts val="0"/>
              </a:spcAft>
              <a:buClr>
                <a:schemeClr val="dk1"/>
              </a:buClr>
              <a:buSzPts val="1100"/>
              <a:buFont typeface="Arial"/>
              <a:buNone/>
            </a:pPr>
            <a:r>
              <a:rPr lang="en-US"/>
              <a:t>2. there are downturns in year 4 for all genders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it is hard to determine they are recurring phenomenon. They could be one-off.</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All in all, it is more confident to say that customer loyalty in terms of tenure is generally significant to total revenue.</a:t>
            </a:r>
            <a:endParaRPr/>
          </a:p>
          <a:p>
            <a:pPr marL="0" lvl="0" indent="0" algn="l" rtl="0">
              <a:spcBef>
                <a:spcPts val="0"/>
              </a:spcBef>
              <a:spcAft>
                <a:spcPts val="0"/>
              </a:spcAft>
              <a:buNone/>
            </a:pPr>
            <a:endParaRPr/>
          </a:p>
        </p:txBody>
      </p:sp>
      <p:sp>
        <p:nvSpPr>
          <p:cNvPr id="399" name="Google Shape;399;g33b1984bead_0_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3b1984bead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33b1984bead_0_1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434e29b362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the impact of Customer Loyalty to Revenue (Breakdown by Locations)</a:t>
            </a:r>
            <a:endParaRPr>
              <a:solidFill>
                <a:schemeClr val="dk1"/>
              </a:solidFill>
            </a:endParaRPr>
          </a:p>
          <a:p>
            <a:pPr marL="0" lvl="0" indent="0" algn="l" rtl="0">
              <a:spcBef>
                <a:spcPts val="0"/>
              </a:spcBef>
              <a:spcAft>
                <a:spcPts val="0"/>
              </a:spcAft>
              <a:buNone/>
            </a:pPr>
            <a:r>
              <a:rPr lang="en-US">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The effect of "higher tenure, higher total revenue" is relatively obvious in the location (Chicago , California , New York)</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whereas New Jersey and Washington DC are less obvious. It could be due to different service treatments to different locations.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Since customer loyalty is important to total revenue, company has to find ways to improve in these two locations, e.g. incentive / campaign.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
        <p:nvSpPr>
          <p:cNvPr id="414" name="Google Shape;414;g3434e29b362_2_9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434e29b362_2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the impact of Customer Loyalty to Revenue (Breakdown by Price Range per Transaction)</a:t>
            </a:r>
            <a:endParaRPr>
              <a:solidFill>
                <a:schemeClr val="dk1"/>
              </a:solidFill>
            </a:endParaRPr>
          </a:p>
          <a:p>
            <a:pPr marL="0" lvl="0" indent="0" algn="l" rtl="0">
              <a:spcBef>
                <a:spcPts val="0"/>
              </a:spcBef>
              <a:spcAft>
                <a:spcPts val="0"/>
              </a:spcAft>
              <a:buNone/>
            </a:pPr>
            <a:r>
              <a:rPr lang="en-US">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The Price Range per transaction is almost the same in majority of the situation across customer with tenure years between less than 1 year to 4 years.</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However, it is observed that the upside deviation increases obviously since tenure years has reached 1 compared to those below 1 year.</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It is believed that customer loyalty is impactful. Customer with higher tenure years typically tend to be more generous and consume more when demand is special. It could be like e.g. personal reason,for holiday celebration.</a:t>
            </a:r>
            <a:endParaRPr>
              <a:solidFill>
                <a:schemeClr val="dk1"/>
              </a:solidFill>
            </a:endParaRPr>
          </a:p>
          <a:p>
            <a:pPr marL="0" lvl="0" indent="0" algn="l" rtl="0">
              <a:spcBef>
                <a:spcPts val="0"/>
              </a:spcBef>
              <a:spcAft>
                <a:spcPts val="0"/>
              </a:spcAft>
              <a:buNone/>
            </a:pPr>
            <a:endParaRPr>
              <a:solidFill>
                <a:schemeClr val="dk1"/>
              </a:solidFill>
            </a:endParaRPr>
          </a:p>
        </p:txBody>
      </p:sp>
      <p:sp>
        <p:nvSpPr>
          <p:cNvPr id="423" name="Google Shape;423;g3434e29b362_2_11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3434e29b362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the impact of Coupon (Customer Incentive) to Revenue over time</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Clr>
                <a:schemeClr val="dk1"/>
              </a:buClr>
              <a:buSzPts val="1100"/>
              <a:buFont typeface="Arial"/>
              <a:buNone/>
            </a:pPr>
            <a:r>
              <a:rPr lang="en-US"/>
              <a:t>The distribution of coupons (including all kinds of its status - Used, Clicked, Not Used) is almost the same across the whole year, except February, July and August.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As mentioned at the beginning of this presentation, (red line - total revenue) due to seasonal factor like holiday, there is Higher Demand at the Start and End of the Year.</a:t>
            </a:r>
            <a:endParaRPr/>
          </a:p>
          <a:p>
            <a:pPr marL="0" lvl="0" indent="0" algn="l" rtl="0">
              <a:spcBef>
                <a:spcPts val="0"/>
              </a:spcBef>
              <a:spcAft>
                <a:spcPts val="0"/>
              </a:spcAft>
              <a:buClr>
                <a:schemeClr val="dk1"/>
              </a:buClr>
              <a:buSzPts val="1100"/>
              <a:buFont typeface="Arial"/>
              <a:buNone/>
            </a:pPr>
            <a:r>
              <a:rPr lang="en-US"/>
              <a:t>And now, we further observe Q2 &amp; Q3 solely </a:t>
            </a:r>
            <a:r>
              <a:rPr lang="en-US">
                <a:solidFill>
                  <a:schemeClr val="dk1"/>
                </a:solidFill>
              </a:rPr>
              <a:t>(red line) </a:t>
            </a:r>
            <a:r>
              <a:rPr lang="en-US"/>
              <a:t>. While Q2 and Q3 generally stay at a relatively lower annual revenue level compared to Q1 &amp; Q4, the increase in use of coupon (the bars) in July and August could actually boost revenue. (i.e. Jul and Aug revenue are around the highest level among Q2 and Q3).</a:t>
            </a:r>
            <a:endParaRPr/>
          </a:p>
          <a:p>
            <a:pPr marL="0" lvl="0" indent="0" algn="l" rtl="0">
              <a:spcBef>
                <a:spcPts val="0"/>
              </a:spcBef>
              <a:spcAft>
                <a:spcPts val="0"/>
              </a:spcAft>
              <a:buClr>
                <a:schemeClr val="dk1"/>
              </a:buClr>
              <a:buSzPts val="1100"/>
              <a:buFont typeface="Arial"/>
              <a:buNone/>
            </a:pPr>
            <a:r>
              <a:rPr lang="en-US"/>
              <a:t>Also, the decrease in use of coupon in February (</a:t>
            </a:r>
            <a:r>
              <a:rPr lang="en-US">
                <a:solidFill>
                  <a:schemeClr val="dk1"/>
                </a:solidFill>
              </a:rPr>
              <a:t>(the bar) </a:t>
            </a:r>
            <a:r>
              <a:rPr lang="en-US"/>
              <a:t>also came with a lower revenue in Q1.</a:t>
            </a:r>
            <a:endParaRPr/>
          </a:p>
          <a:p>
            <a:pPr marL="0" lvl="0" indent="0" algn="l" rtl="0">
              <a:spcBef>
                <a:spcPts val="0"/>
              </a:spcBef>
              <a:spcAft>
                <a:spcPts val="0"/>
              </a:spcAft>
              <a:buClr>
                <a:schemeClr val="dk1"/>
              </a:buClr>
              <a:buSzPts val="1100"/>
              <a:buFont typeface="Arial"/>
              <a:buNone/>
            </a:pPr>
            <a:r>
              <a:rPr lang="en-US"/>
              <a:t>It is confident that coupon incentive plays a vital role in boosting revenue.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On the other hand, with our assumption that there is higher demand in Q1 &amp; Q4 of the year, it is also observed the total amount of coupons in each individual month (total of all kinds of status) remain roughly the same as in months of other quarters. Since it is confident that coupon incentive could boost revenue, it is believed that there is room for improvement in issuing more appropriate coupon incentive in Q1 &amp; Q4 to boost more revenue.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432" name="Google Shape;432;g3434e29b362_5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3434e29b362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which specific Coupon Codes are the most effective (i.e. most used and noteable revenue)</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None/>
            </a:pPr>
            <a:r>
              <a:rPr lang="en-US"/>
              <a:t>** The bars only show the used number of coupon code (we filter out status like clicked &amp; not used)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The most effective Coupon Code (most used and noteable revenue)</a:t>
            </a:r>
            <a:endParaRPr/>
          </a:p>
          <a:p>
            <a:pPr marL="0" lvl="0" indent="0" algn="l" rtl="0">
              <a:spcBef>
                <a:spcPts val="0"/>
              </a:spcBef>
              <a:spcAft>
                <a:spcPts val="0"/>
              </a:spcAft>
              <a:buClr>
                <a:schemeClr val="dk1"/>
              </a:buClr>
              <a:buSzPts val="1100"/>
              <a:buFont typeface="Arial"/>
              <a:buNone/>
            </a:pPr>
            <a:r>
              <a:rPr lang="en-US"/>
              <a:t>1. ELEC 10 to ELEC 30 : mainly used for Nest Electrical Products</a:t>
            </a:r>
            <a:endParaRPr/>
          </a:p>
          <a:p>
            <a:pPr marL="0" lvl="0" indent="0" algn="l" rtl="0">
              <a:spcBef>
                <a:spcPts val="0"/>
              </a:spcBef>
              <a:spcAft>
                <a:spcPts val="0"/>
              </a:spcAft>
              <a:buClr>
                <a:schemeClr val="dk1"/>
              </a:buClr>
              <a:buSzPts val="1100"/>
              <a:buFont typeface="Arial"/>
              <a:buNone/>
            </a:pPr>
            <a:r>
              <a:rPr lang="en-US"/>
              <a:t>2. SALE 10 to SALE 30 : used for a wide spectrum of products offered by the business (mainly Accessories, Android, Apparel), it is for general usage purpose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US"/>
              <a:t>It is believed that by issuing more similar coupon code covering these products and together with similar terms in the coupon code could help to boost revenue.</a:t>
            </a:r>
            <a:endParaRPr/>
          </a:p>
        </p:txBody>
      </p:sp>
      <p:sp>
        <p:nvSpPr>
          <p:cNvPr id="443" name="Google Shape;443;g3434e29b362_2_1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3434e29b3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Office is decreasing. Even the coupon is provided.</a:t>
            </a:r>
            <a:endParaRPr/>
          </a:p>
        </p:txBody>
      </p:sp>
      <p:sp>
        <p:nvSpPr>
          <p:cNvPr id="451" name="Google Shape;451;g3434e29b362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3434e29b362_5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Office is decreasing. Even the coupon is provided.</a:t>
            </a:r>
            <a:endParaRPr/>
          </a:p>
        </p:txBody>
      </p:sp>
      <p:sp>
        <p:nvSpPr>
          <p:cNvPr id="459" name="Google Shape;459;g3434e29b362_5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3434e29b362_4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which specific Coupon Codes are the most effective (i.e. most used and noteable revenue)</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None/>
            </a:pPr>
            <a:r>
              <a:rPr lang="en-US"/>
              <a:t>** The bars only show the used number of coupon code (we filter out status like clicked &amp; not used)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The most effective Coupon Code (most used and noteable revenue)</a:t>
            </a:r>
            <a:endParaRPr/>
          </a:p>
          <a:p>
            <a:pPr marL="0" lvl="0" indent="0" algn="l" rtl="0">
              <a:spcBef>
                <a:spcPts val="0"/>
              </a:spcBef>
              <a:spcAft>
                <a:spcPts val="0"/>
              </a:spcAft>
              <a:buClr>
                <a:schemeClr val="dk1"/>
              </a:buClr>
              <a:buSzPts val="1100"/>
              <a:buFont typeface="Arial"/>
              <a:buNone/>
            </a:pPr>
            <a:r>
              <a:rPr lang="en-US"/>
              <a:t>1. ELEC 10 to ELEC 30 : mainly used for Nest Electrical Products</a:t>
            </a:r>
            <a:endParaRPr/>
          </a:p>
          <a:p>
            <a:pPr marL="0" lvl="0" indent="0" algn="l" rtl="0">
              <a:spcBef>
                <a:spcPts val="0"/>
              </a:spcBef>
              <a:spcAft>
                <a:spcPts val="0"/>
              </a:spcAft>
              <a:buClr>
                <a:schemeClr val="dk1"/>
              </a:buClr>
              <a:buSzPts val="1100"/>
              <a:buFont typeface="Arial"/>
              <a:buNone/>
            </a:pPr>
            <a:r>
              <a:rPr lang="en-US"/>
              <a:t>2. SALE 10 to SALE 30 : used for a wide spectrum of products offered by the business (mainly Accessories, Android, Apparel), it is for general usage purpose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US"/>
              <a:t>It is believed that by issuing more similar coupon code covering these products and together with similar terms in the coupon code could help to boost revenue.</a:t>
            </a:r>
            <a:endParaRPr/>
          </a:p>
        </p:txBody>
      </p:sp>
      <p:sp>
        <p:nvSpPr>
          <p:cNvPr id="467" name="Google Shape;467;g3434e29b362_4_1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434e29b362_4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which specific Coupon Codes are the most effective (i.e. most used and noteable revenue)</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None/>
            </a:pPr>
            <a:r>
              <a:rPr lang="en-US"/>
              <a:t>** The bars only show the used number of coupon code (we filter out status like clicked &amp; not used)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The most effective Coupon Code (most used and noteable revenue)</a:t>
            </a:r>
            <a:endParaRPr/>
          </a:p>
          <a:p>
            <a:pPr marL="0" lvl="0" indent="0" algn="l" rtl="0">
              <a:spcBef>
                <a:spcPts val="0"/>
              </a:spcBef>
              <a:spcAft>
                <a:spcPts val="0"/>
              </a:spcAft>
              <a:buClr>
                <a:schemeClr val="dk1"/>
              </a:buClr>
              <a:buSzPts val="1100"/>
              <a:buFont typeface="Arial"/>
              <a:buNone/>
            </a:pPr>
            <a:r>
              <a:rPr lang="en-US"/>
              <a:t>1. ELEC 10 to ELEC 30 : mainly used for Nest Electrical Products</a:t>
            </a:r>
            <a:endParaRPr/>
          </a:p>
          <a:p>
            <a:pPr marL="0" lvl="0" indent="0" algn="l" rtl="0">
              <a:spcBef>
                <a:spcPts val="0"/>
              </a:spcBef>
              <a:spcAft>
                <a:spcPts val="0"/>
              </a:spcAft>
              <a:buClr>
                <a:schemeClr val="dk1"/>
              </a:buClr>
              <a:buSzPts val="1100"/>
              <a:buFont typeface="Arial"/>
              <a:buNone/>
            </a:pPr>
            <a:r>
              <a:rPr lang="en-US"/>
              <a:t>2. SALE 10 to SALE 30 : used for a wide spectrum of products offered by the business (mainly Accessories, Android, Apparel), it is for general usage purpose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US"/>
              <a:t>It is believed that by issuing more similar coupon code covering these products and together with similar terms in the coupon code could help to boost revenue.</a:t>
            </a:r>
            <a:endParaRPr/>
          </a:p>
        </p:txBody>
      </p:sp>
      <p:sp>
        <p:nvSpPr>
          <p:cNvPr id="479" name="Google Shape;479;g3434e29b362_4_1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3434e29b362_4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Page Objective: Understand which specific Coupon Codes are the most effective (i.e. most used and noteable revenue)</a:t>
            </a:r>
            <a:endParaRPr>
              <a:solidFill>
                <a:schemeClr val="dk1"/>
              </a:solidFill>
            </a:endParaRPr>
          </a:p>
          <a:p>
            <a:pPr marL="0" lvl="0" indent="0" algn="l" rtl="0">
              <a:spcBef>
                <a:spcPts val="0"/>
              </a:spcBef>
              <a:spcAft>
                <a:spcPts val="0"/>
              </a:spcAft>
              <a:buNone/>
            </a:pPr>
            <a:r>
              <a:rPr lang="en-US">
                <a:solidFill>
                  <a:schemeClr val="dk1"/>
                </a:solidFill>
              </a:rPr>
              <a:t>—------------------------------------------------------------------------------------------------------------------------------------------</a:t>
            </a:r>
            <a:endParaRPr/>
          </a:p>
          <a:p>
            <a:pPr marL="0" lvl="0" indent="0" algn="l" rtl="0">
              <a:spcBef>
                <a:spcPts val="0"/>
              </a:spcBef>
              <a:spcAft>
                <a:spcPts val="0"/>
              </a:spcAft>
              <a:buNone/>
            </a:pPr>
            <a:r>
              <a:rPr lang="en-US"/>
              <a:t>** The bars only show the used number of coupon code (we filter out status like clicked &amp; not used)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The most effective Coupon Code (most used and noteable revenue)</a:t>
            </a:r>
            <a:endParaRPr/>
          </a:p>
          <a:p>
            <a:pPr marL="0" lvl="0" indent="0" algn="l" rtl="0">
              <a:spcBef>
                <a:spcPts val="0"/>
              </a:spcBef>
              <a:spcAft>
                <a:spcPts val="0"/>
              </a:spcAft>
              <a:buClr>
                <a:schemeClr val="dk1"/>
              </a:buClr>
              <a:buSzPts val="1100"/>
              <a:buFont typeface="Arial"/>
              <a:buNone/>
            </a:pPr>
            <a:r>
              <a:rPr lang="en-US"/>
              <a:t>1. ELEC 10 to ELEC 30 : mainly used for Nest Electrical Products</a:t>
            </a:r>
            <a:endParaRPr/>
          </a:p>
          <a:p>
            <a:pPr marL="0" lvl="0" indent="0" algn="l" rtl="0">
              <a:spcBef>
                <a:spcPts val="0"/>
              </a:spcBef>
              <a:spcAft>
                <a:spcPts val="0"/>
              </a:spcAft>
              <a:buClr>
                <a:schemeClr val="dk1"/>
              </a:buClr>
              <a:buSzPts val="1100"/>
              <a:buFont typeface="Arial"/>
              <a:buNone/>
            </a:pPr>
            <a:r>
              <a:rPr lang="en-US"/>
              <a:t>2. SALE 10 to SALE 30 : used for a wide spectrum of products offered by the business (mainly Accessories, Android, Apparel), it is for general usage purpose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US"/>
              <a:t>It is believed that by issuing more similar coupon code covering these products and together with similar terms in the coupon code could help to boost revenue.</a:t>
            </a:r>
            <a:endParaRPr/>
          </a:p>
        </p:txBody>
      </p:sp>
      <p:sp>
        <p:nvSpPr>
          <p:cNvPr id="488" name="Google Shape;488;g3434e29b362_4_1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6" name="Google Shape;496;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33b1984bead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6" name="Google Shape;506;g33b1984bead_0_7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33b1984bead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7" name="Google Shape;517;g33b1984bead_0_8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33b1984bea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8" name="Google Shape;528;g33b1984bead_0_9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33b1984bead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9" name="Google Shape;539;g33b1984bead_0_15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33b1984bead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9" name="Google Shape;549;g33b1984bead_0_10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1" name="Google Shape;561;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2" name="Google Shape;57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33b1984bead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4" name="Google Shape;584;g33b1984bead_0_16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33b1984bead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7" name="Google Shape;597;g33b1984bead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7" name="Google Shape;607;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33b116816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1" name="Google Shape;621;g33b1168166a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33b1984bead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9" name="Google Shape;629;g33b1984bead_0_20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3b1984bead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7" name="Google Shape;637;g33b1984bead_0_19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1" name="Google Shape;651;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4" name="Google Shape;66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3b1984bea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33b1984bead_0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3b1984bea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g33b1984bead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3b1cd87e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33b1cd87ed7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3b1984bea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g33b1984bead_0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2"/>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3"/>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3"/>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4"/>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4"/>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0"/>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0"/>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2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1"/>
          <p:cNvSpPr>
            <a:spLocks noGrp="1"/>
          </p:cNvSpPr>
          <p:nvPr>
            <p:ph type="pic" idx="2"/>
          </p:nvPr>
        </p:nvSpPr>
        <p:spPr>
          <a:xfrm>
            <a:off x="1792288" y="612775"/>
            <a:ext cx="5486400" cy="4114800"/>
          </a:xfrm>
          <a:prstGeom prst="rect">
            <a:avLst/>
          </a:prstGeom>
          <a:noFill/>
          <a:ln>
            <a:noFill/>
          </a:ln>
        </p:spPr>
      </p:sp>
      <p:sp>
        <p:nvSpPr>
          <p:cNvPr id="64" name="Google Shape;64;p2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5.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7.png"/><Relationship Id="rId4" Type="http://schemas.openxmlformats.org/officeDocument/2006/relationships/image" Target="../media/image6.jpg"/></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2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37.png"/><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47.png"/><Relationship Id="rId4" Type="http://schemas.openxmlformats.org/officeDocument/2006/relationships/image" Target="../media/image7.png"/></Relationships>
</file>

<file path=ppt/slides/_rels/slide3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13.png"/></Relationships>
</file>

<file path=ppt/slides/_rels/slide4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13.png"/></Relationships>
</file>

<file path=ppt/slides/_rels/slide46.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1.jpg"/><Relationship Id="rId7" Type="http://schemas.openxmlformats.org/officeDocument/2006/relationships/image" Target="../media/image54.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1.jpg"/><Relationship Id="rId7" Type="http://schemas.openxmlformats.org/officeDocument/2006/relationships/image" Target="../media/image54.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8.xml"/><Relationship Id="rId1" Type="http://schemas.openxmlformats.org/officeDocument/2006/relationships/slideLayout" Target="../slideLayouts/slideLayout1.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9.xml"/><Relationship Id="rId1" Type="http://schemas.openxmlformats.org/officeDocument/2006/relationships/slideLayout" Target="../slideLayouts/slideLayout1.xml"/><Relationship Id="rId6" Type="http://schemas.openxmlformats.org/officeDocument/2006/relationships/image" Target="../media/image57.png"/><Relationship Id="rId5" Type="http://schemas.openxmlformats.org/officeDocument/2006/relationships/image" Target="../media/image13.png"/><Relationship Id="rId4" Type="http://schemas.openxmlformats.org/officeDocument/2006/relationships/image" Target="../media/image5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1.jpg"/><Relationship Id="rId7" Type="http://schemas.openxmlformats.org/officeDocument/2006/relationships/image" Target="../media/image60.png"/><Relationship Id="rId2" Type="http://schemas.openxmlformats.org/officeDocument/2006/relationships/notesSlide" Target="../notesSlides/notesSlide52.xml"/><Relationship Id="rId1" Type="http://schemas.openxmlformats.org/officeDocument/2006/relationships/slideLayout" Target="../slideLayouts/slideLayout1.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10.png"/></Relationships>
</file>

<file path=ppt/slides/_rels/slide53.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1.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54.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4.png"/><Relationship Id="rId2" Type="http://schemas.openxmlformats.org/officeDocument/2006/relationships/notesSlide" Target="../notesSlides/notesSlide54.xml"/><Relationship Id="rId1" Type="http://schemas.openxmlformats.org/officeDocument/2006/relationships/slideLayout" Target="../slideLayouts/slideLayout1.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www.kaggle.com/datasets/jacksondivakarr/online-shopping-dataset/discussion?sort=hotness"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85" name="Google Shape;85;p1"/>
          <p:cNvSpPr/>
          <p:nvPr/>
        </p:nvSpPr>
        <p:spPr>
          <a:xfrm rot="-5400000">
            <a:off x="8581372" y="-2328255"/>
            <a:ext cx="12224345" cy="10357354"/>
          </a:xfrm>
          <a:custGeom>
            <a:avLst/>
            <a:gdLst/>
            <a:ahLst/>
            <a:cxnLst/>
            <a:rect l="l" t="t" r="r" b="b"/>
            <a:pathLst>
              <a:path w="12224345" h="10357354" extrusionOk="0">
                <a:moveTo>
                  <a:pt x="0" y="0"/>
                </a:moveTo>
                <a:lnTo>
                  <a:pt x="12224345" y="0"/>
                </a:lnTo>
                <a:lnTo>
                  <a:pt x="12224345" y="10357355"/>
                </a:lnTo>
                <a:lnTo>
                  <a:pt x="0" y="10357355"/>
                </a:lnTo>
                <a:lnTo>
                  <a:pt x="0" y="0"/>
                </a:lnTo>
                <a:close/>
              </a:path>
            </a:pathLst>
          </a:custGeom>
          <a:blipFill rotWithShape="1">
            <a:blip r:embed="rId4">
              <a:alphaModFix/>
            </a:blip>
            <a:stretch>
              <a:fillRect/>
            </a:stretch>
          </a:blipFill>
          <a:ln>
            <a:noFill/>
          </a:ln>
        </p:spPr>
      </p:sp>
      <p:sp>
        <p:nvSpPr>
          <p:cNvPr id="86" name="Google Shape;86;p1"/>
          <p:cNvSpPr/>
          <p:nvPr/>
        </p:nvSpPr>
        <p:spPr>
          <a:xfrm rot="180218">
            <a:off x="12440324" y="941365"/>
            <a:ext cx="5189385" cy="6763416"/>
          </a:xfrm>
          <a:custGeom>
            <a:avLst/>
            <a:gdLst/>
            <a:ahLst/>
            <a:cxnLst/>
            <a:rect l="l" t="t" r="r" b="b"/>
            <a:pathLst>
              <a:path w="5189385" h="6763416" extrusionOk="0">
                <a:moveTo>
                  <a:pt x="0" y="0"/>
                </a:moveTo>
                <a:lnTo>
                  <a:pt x="5189385" y="0"/>
                </a:lnTo>
                <a:lnTo>
                  <a:pt x="5189385" y="6763416"/>
                </a:lnTo>
                <a:lnTo>
                  <a:pt x="0" y="6763416"/>
                </a:lnTo>
                <a:lnTo>
                  <a:pt x="0" y="0"/>
                </a:lnTo>
                <a:close/>
              </a:path>
            </a:pathLst>
          </a:custGeom>
          <a:blipFill rotWithShape="1">
            <a:blip r:embed="rId5">
              <a:alphaModFix/>
            </a:blip>
            <a:stretch>
              <a:fillRect/>
            </a:stretch>
          </a:blipFill>
          <a:ln>
            <a:noFill/>
          </a:ln>
        </p:spPr>
      </p:sp>
      <p:sp>
        <p:nvSpPr>
          <p:cNvPr id="87" name="Google Shape;87;p1"/>
          <p:cNvSpPr/>
          <p:nvPr/>
        </p:nvSpPr>
        <p:spPr>
          <a:xfrm>
            <a:off x="11119815" y="6413803"/>
            <a:ext cx="4142177" cy="3035086"/>
          </a:xfrm>
          <a:custGeom>
            <a:avLst/>
            <a:gdLst/>
            <a:ahLst/>
            <a:cxnLst/>
            <a:rect l="l" t="t" r="r" b="b"/>
            <a:pathLst>
              <a:path w="4142177" h="3035086" extrusionOk="0">
                <a:moveTo>
                  <a:pt x="0" y="0"/>
                </a:moveTo>
                <a:lnTo>
                  <a:pt x="4142177" y="0"/>
                </a:lnTo>
                <a:lnTo>
                  <a:pt x="4142177" y="3035086"/>
                </a:lnTo>
                <a:lnTo>
                  <a:pt x="0" y="3035086"/>
                </a:lnTo>
                <a:lnTo>
                  <a:pt x="0" y="0"/>
                </a:lnTo>
                <a:close/>
              </a:path>
            </a:pathLst>
          </a:custGeom>
          <a:blipFill rotWithShape="1">
            <a:blip r:embed="rId6">
              <a:alphaModFix/>
            </a:blip>
            <a:stretch>
              <a:fillRect/>
            </a:stretch>
          </a:blipFill>
          <a:ln>
            <a:noFill/>
          </a:ln>
        </p:spPr>
      </p:sp>
      <p:sp>
        <p:nvSpPr>
          <p:cNvPr id="88" name="Google Shape;88;p1"/>
          <p:cNvSpPr txBox="1"/>
          <p:nvPr/>
        </p:nvSpPr>
        <p:spPr>
          <a:xfrm>
            <a:off x="452675" y="294225"/>
            <a:ext cx="11645100" cy="4964100"/>
          </a:xfrm>
          <a:prstGeom prst="rect">
            <a:avLst/>
          </a:prstGeom>
          <a:noFill/>
          <a:ln>
            <a:noFill/>
          </a:ln>
        </p:spPr>
        <p:txBody>
          <a:bodyPr spcFirstLastPara="1" wrap="square" lIns="0" tIns="0" rIns="0" bIns="0" anchor="t" anchorCtr="0">
            <a:spAutoFit/>
          </a:bodyPr>
          <a:lstStyle/>
          <a:p>
            <a:pPr marL="0" marR="0" lvl="0" indent="0" algn="ctr" rtl="0">
              <a:lnSpc>
                <a:spcPct val="110002"/>
              </a:lnSpc>
              <a:spcBef>
                <a:spcPts val="0"/>
              </a:spcBef>
              <a:spcAft>
                <a:spcPts val="0"/>
              </a:spcAft>
              <a:buNone/>
            </a:pPr>
            <a:r>
              <a:rPr lang="en-US" sz="10078" b="1">
                <a:solidFill>
                  <a:srgbClr val="275791"/>
                </a:solidFill>
                <a:latin typeface="Atma"/>
                <a:ea typeface="Atma"/>
                <a:cs typeface="Atma"/>
                <a:sym typeface="Atma"/>
              </a:rPr>
              <a:t>EDA mini project</a:t>
            </a:r>
            <a:endParaRPr sz="10078" b="1">
              <a:solidFill>
                <a:srgbClr val="275791"/>
              </a:solidFill>
              <a:latin typeface="Atma"/>
              <a:ea typeface="Atma"/>
              <a:cs typeface="Atma"/>
              <a:sym typeface="Atma"/>
            </a:endParaRPr>
          </a:p>
          <a:p>
            <a:pPr marL="0" marR="0" lvl="0" indent="0" algn="ctr" rtl="0">
              <a:lnSpc>
                <a:spcPct val="110002"/>
              </a:lnSpc>
              <a:spcBef>
                <a:spcPts val="0"/>
              </a:spcBef>
              <a:spcAft>
                <a:spcPts val="0"/>
              </a:spcAft>
              <a:buNone/>
            </a:pPr>
            <a:r>
              <a:rPr lang="en-US" sz="10078" b="1">
                <a:solidFill>
                  <a:srgbClr val="275791"/>
                </a:solidFill>
                <a:latin typeface="Atma"/>
                <a:ea typeface="Atma"/>
                <a:cs typeface="Atma"/>
                <a:sym typeface="Atma"/>
              </a:rPr>
              <a:t>Online Shopping </a:t>
            </a:r>
            <a:endParaRPr sz="10078" b="1">
              <a:solidFill>
                <a:srgbClr val="275791"/>
              </a:solidFill>
              <a:latin typeface="Atma"/>
              <a:ea typeface="Atma"/>
              <a:cs typeface="Atma"/>
              <a:sym typeface="Atma"/>
            </a:endParaRPr>
          </a:p>
          <a:p>
            <a:pPr marL="0" marR="0" lvl="0" indent="0" algn="ctr" rtl="0">
              <a:lnSpc>
                <a:spcPct val="110001"/>
              </a:lnSpc>
              <a:spcBef>
                <a:spcPts val="0"/>
              </a:spcBef>
              <a:spcAft>
                <a:spcPts val="0"/>
              </a:spcAft>
              <a:buNone/>
            </a:pPr>
            <a:r>
              <a:rPr lang="en-US" sz="10078" b="1">
                <a:solidFill>
                  <a:srgbClr val="275791"/>
                </a:solidFill>
                <a:latin typeface="Atma"/>
                <a:ea typeface="Atma"/>
                <a:cs typeface="Atma"/>
                <a:sym typeface="Atma"/>
              </a:rPr>
              <a:t>in the USA</a:t>
            </a:r>
            <a:endParaRPr sz="10078" b="1">
              <a:solidFill>
                <a:srgbClr val="275791"/>
              </a:solidFill>
              <a:latin typeface="Atma"/>
              <a:ea typeface="Atma"/>
              <a:cs typeface="Atma"/>
              <a:sym typeface="Atma"/>
            </a:endParaRPr>
          </a:p>
        </p:txBody>
      </p:sp>
      <p:sp>
        <p:nvSpPr>
          <p:cNvPr id="89" name="Google Shape;89;p1"/>
          <p:cNvSpPr txBox="1"/>
          <p:nvPr/>
        </p:nvSpPr>
        <p:spPr>
          <a:xfrm>
            <a:off x="1245650" y="5035525"/>
            <a:ext cx="9430500" cy="980718"/>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US" sz="4552" dirty="0">
                <a:solidFill>
                  <a:srgbClr val="06023D"/>
                </a:solidFill>
                <a:latin typeface="Mali Light"/>
                <a:ea typeface="Mali Light"/>
                <a:cs typeface="Mali Light"/>
                <a:sym typeface="Mali Light"/>
              </a:rPr>
              <a:t>Group 2</a:t>
            </a:r>
            <a:endParaRPr sz="4552" dirty="0">
              <a:solidFill>
                <a:srgbClr val="06023D"/>
              </a:solidFill>
              <a:latin typeface="Mali Light"/>
              <a:ea typeface="Mali Light"/>
              <a:cs typeface="Mali Light"/>
              <a:sym typeface="Mali Light"/>
            </a:endParaRPr>
          </a:p>
        </p:txBody>
      </p:sp>
      <p:sp>
        <p:nvSpPr>
          <p:cNvPr id="90" name="Google Shape;90;p1"/>
          <p:cNvSpPr/>
          <p:nvPr/>
        </p:nvSpPr>
        <p:spPr>
          <a:xfrm rot="-370044">
            <a:off x="10782259" y="4093723"/>
            <a:ext cx="1541987" cy="1270036"/>
          </a:xfrm>
          <a:custGeom>
            <a:avLst/>
            <a:gdLst/>
            <a:ahLst/>
            <a:cxnLst/>
            <a:rect l="l" t="t" r="r" b="b"/>
            <a:pathLst>
              <a:path w="1541987" h="1270036" extrusionOk="0">
                <a:moveTo>
                  <a:pt x="0" y="0"/>
                </a:moveTo>
                <a:lnTo>
                  <a:pt x="1541987" y="0"/>
                </a:lnTo>
                <a:lnTo>
                  <a:pt x="1541987" y="1270037"/>
                </a:lnTo>
                <a:lnTo>
                  <a:pt x="0" y="1270037"/>
                </a:lnTo>
                <a:lnTo>
                  <a:pt x="0" y="0"/>
                </a:lnTo>
                <a:close/>
              </a:path>
            </a:pathLst>
          </a:custGeom>
          <a:blipFill rotWithShape="1">
            <a:blip r:embed="rId7">
              <a:alphaModFix/>
            </a:blip>
            <a:stretch>
              <a:fillRect/>
            </a:stretch>
          </a:blipFill>
          <a:ln>
            <a:noFill/>
          </a:ln>
        </p:spPr>
      </p:sp>
      <p:sp>
        <p:nvSpPr>
          <p:cNvPr id="91" name="Google Shape;91;p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33b1984bead_0_126"/>
          <p:cNvSpPr/>
          <p:nvPr/>
        </p:nvSpPr>
        <p:spPr>
          <a:xfrm>
            <a:off x="92100" y="-40740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99" name="Google Shape;199;g33b1984bead_0_126"/>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200" name="Google Shape;200;g33b1984bead_0_126"/>
          <p:cNvSpPr txBox="1"/>
          <p:nvPr/>
        </p:nvSpPr>
        <p:spPr>
          <a:xfrm>
            <a:off x="603750" y="2755150"/>
            <a:ext cx="17544300" cy="75675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Data Cleaning</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Create a new column by the following formula</a:t>
            </a:r>
            <a:endParaRPr sz="4552">
              <a:solidFill>
                <a:srgbClr val="06023D"/>
              </a:solidFill>
              <a:latin typeface="Mali Light"/>
              <a:ea typeface="Mali Light"/>
              <a:cs typeface="Mali Light"/>
              <a:sym typeface="Mali Light"/>
            </a:endParaRPr>
          </a:p>
          <a:p>
            <a:pPr marL="137160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Gross Revenue: [ [(Quantity * Average Price)*(1-Discount Rate in %  {only "Used" is adopted} ) ]  ]  * (1+ GST in %) + Delivery Charge</a:t>
            </a:r>
            <a:endParaRPr sz="4552">
              <a:solidFill>
                <a:srgbClr val="06023D"/>
              </a:solidFill>
              <a:latin typeface="Mali Light"/>
              <a:ea typeface="Mali Light"/>
              <a:cs typeface="Mali Light"/>
              <a:sym typeface="Mali Light"/>
            </a:endParaRPr>
          </a:p>
          <a:p>
            <a:pPr marL="137160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Assume that delivery charge is paid by customer  </a:t>
            </a:r>
            <a:endParaRPr sz="4552">
              <a:solidFill>
                <a:srgbClr val="06023D"/>
              </a:solidFill>
              <a:latin typeface="Mali Light"/>
              <a:ea typeface="Mali Light"/>
              <a:cs typeface="Mali Light"/>
              <a:sym typeface="Mali Light"/>
            </a:endParaRPr>
          </a:p>
          <a:p>
            <a:pPr marL="137160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Assume delivery charge is equal to its cost</a:t>
            </a: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201" name="Google Shape;201;g33b1984bead_0_126"/>
          <p:cNvSpPr txBox="1"/>
          <p:nvPr/>
        </p:nvSpPr>
        <p:spPr>
          <a:xfrm>
            <a:off x="463950" y="0"/>
            <a:ext cx="17823900" cy="2909100"/>
          </a:xfrm>
          <a:prstGeom prst="rect">
            <a:avLst/>
          </a:prstGeom>
          <a:noFill/>
          <a:ln>
            <a:noFill/>
          </a:ln>
        </p:spPr>
        <p:txBody>
          <a:bodyPr spcFirstLastPara="1" wrap="square" lIns="0" tIns="0" rIns="0" bIns="0" anchor="t" anchorCtr="0">
            <a:spAutoFit/>
          </a:bodyPr>
          <a:lstStyle/>
          <a:p>
            <a:pPr marL="0" lvl="0" indent="0" algn="ctr" rtl="0">
              <a:lnSpc>
                <a:spcPct val="110000"/>
              </a:lnSpc>
              <a:spcBef>
                <a:spcPts val="0"/>
              </a:spcBef>
              <a:spcAft>
                <a:spcPts val="0"/>
              </a:spcAft>
              <a:buSzPts val="1100"/>
              <a:buNone/>
            </a:pPr>
            <a:r>
              <a:rPr lang="en-US" sz="9000" b="1">
                <a:solidFill>
                  <a:srgbClr val="275791"/>
                </a:solidFill>
                <a:latin typeface="Atma"/>
                <a:ea typeface="Atma"/>
                <a:cs typeface="Atma"/>
                <a:sym typeface="Atma"/>
              </a:rPr>
              <a:t>Data preprocessing &amp; feature engineering steps</a:t>
            </a:r>
            <a:endParaRPr sz="9000" b="1">
              <a:solidFill>
                <a:srgbClr val="275791"/>
              </a:solidFill>
              <a:latin typeface="Atma"/>
              <a:ea typeface="Atma"/>
              <a:cs typeface="Atma"/>
              <a:sym typeface="Atma"/>
            </a:endParaRPr>
          </a:p>
        </p:txBody>
      </p:sp>
      <p:sp>
        <p:nvSpPr>
          <p:cNvPr id="202" name="Google Shape;202;g33b1984bead_0_12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33b1cd87ed7_0_1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08" name="Google Shape;208;g33b1cd87ed7_0_16"/>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209" name="Google Shape;209;g33b1cd87ed7_0_16"/>
          <p:cNvSpPr/>
          <p:nvPr/>
        </p:nvSpPr>
        <p:spPr>
          <a:xfrm>
            <a:off x="2295877" y="6887065"/>
            <a:ext cx="2676683" cy="3399944"/>
          </a:xfrm>
          <a:custGeom>
            <a:avLst/>
            <a:gdLst/>
            <a:ahLst/>
            <a:cxnLst/>
            <a:rect l="l" t="t" r="r" b="b"/>
            <a:pathLst>
              <a:path w="2676683" h="3399944" extrusionOk="0">
                <a:moveTo>
                  <a:pt x="0" y="0"/>
                </a:moveTo>
                <a:lnTo>
                  <a:pt x="2676683" y="0"/>
                </a:lnTo>
                <a:lnTo>
                  <a:pt x="2676683" y="3399944"/>
                </a:lnTo>
                <a:lnTo>
                  <a:pt x="0" y="3399944"/>
                </a:lnTo>
                <a:lnTo>
                  <a:pt x="0" y="0"/>
                </a:lnTo>
                <a:close/>
              </a:path>
            </a:pathLst>
          </a:custGeom>
          <a:blipFill rotWithShape="1">
            <a:blip r:embed="rId5">
              <a:alphaModFix/>
            </a:blip>
            <a:stretch>
              <a:fillRect/>
            </a:stretch>
          </a:blipFill>
          <a:ln>
            <a:noFill/>
          </a:ln>
        </p:spPr>
      </p:sp>
      <p:sp>
        <p:nvSpPr>
          <p:cNvPr id="210" name="Google Shape;210;g33b1cd87ed7_0_16"/>
          <p:cNvSpPr txBox="1"/>
          <p:nvPr/>
        </p:nvSpPr>
        <p:spPr>
          <a:xfrm>
            <a:off x="903575" y="3584400"/>
            <a:ext cx="8193300" cy="26625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Data Cleaning</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Missing Values</a:t>
            </a: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211" name="Google Shape;211;g33b1cd87ed7_0_16"/>
          <p:cNvSpPr txBox="1"/>
          <p:nvPr/>
        </p:nvSpPr>
        <p:spPr>
          <a:xfrm>
            <a:off x="463950" y="565850"/>
            <a:ext cx="17823900" cy="2909100"/>
          </a:xfrm>
          <a:prstGeom prst="rect">
            <a:avLst/>
          </a:prstGeom>
          <a:noFill/>
          <a:ln>
            <a:noFill/>
          </a:ln>
        </p:spPr>
        <p:txBody>
          <a:bodyPr spcFirstLastPara="1" wrap="square" lIns="0" tIns="0" rIns="0" bIns="0" anchor="t" anchorCtr="0">
            <a:spAutoFit/>
          </a:bodyPr>
          <a:lstStyle/>
          <a:p>
            <a:pPr marL="0" lvl="0" indent="0" algn="ctr" rtl="0">
              <a:lnSpc>
                <a:spcPct val="110000"/>
              </a:lnSpc>
              <a:spcBef>
                <a:spcPts val="0"/>
              </a:spcBef>
              <a:spcAft>
                <a:spcPts val="0"/>
              </a:spcAft>
              <a:buSzPts val="1100"/>
              <a:buNone/>
            </a:pPr>
            <a:r>
              <a:rPr lang="en-US" sz="9000" b="1">
                <a:solidFill>
                  <a:srgbClr val="275791"/>
                </a:solidFill>
                <a:latin typeface="Atma"/>
                <a:ea typeface="Atma"/>
                <a:cs typeface="Atma"/>
                <a:sym typeface="Atma"/>
              </a:rPr>
              <a:t>Data preprocessing &amp; feature engineering steps(con’t)</a:t>
            </a:r>
            <a:endParaRPr sz="9000" b="1">
              <a:solidFill>
                <a:srgbClr val="275791"/>
              </a:solidFill>
              <a:latin typeface="Atma"/>
              <a:ea typeface="Atma"/>
              <a:cs typeface="Atma"/>
              <a:sym typeface="Atma"/>
            </a:endParaRPr>
          </a:p>
        </p:txBody>
      </p:sp>
      <p:sp>
        <p:nvSpPr>
          <p:cNvPr id="212" name="Google Shape;212;g33b1cd87ed7_0_1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pic>
        <p:nvPicPr>
          <p:cNvPr id="213" name="Google Shape;213;g33b1cd87ed7_0_16"/>
          <p:cNvPicPr preferRelativeResize="0"/>
          <p:nvPr/>
        </p:nvPicPr>
        <p:blipFill rotWithShape="1">
          <a:blip r:embed="rId6">
            <a:alphaModFix/>
          </a:blip>
          <a:srcRect r="16401"/>
          <a:stretch/>
        </p:blipFill>
        <p:spPr>
          <a:xfrm>
            <a:off x="82073" y="5693738"/>
            <a:ext cx="10232301" cy="3762375"/>
          </a:xfrm>
          <a:prstGeom prst="rect">
            <a:avLst/>
          </a:prstGeom>
          <a:noFill/>
          <a:ln>
            <a:noFill/>
          </a:ln>
        </p:spPr>
      </p:pic>
      <p:sp>
        <p:nvSpPr>
          <p:cNvPr id="214" name="Google Shape;214;g33b1cd87ed7_0_16"/>
          <p:cNvSpPr txBox="1"/>
          <p:nvPr/>
        </p:nvSpPr>
        <p:spPr>
          <a:xfrm>
            <a:off x="12010625" y="4424850"/>
            <a:ext cx="4911000" cy="981600"/>
          </a:xfrm>
          <a:prstGeom prst="rect">
            <a:avLst/>
          </a:prstGeom>
          <a:noFill/>
          <a:ln>
            <a:noFill/>
          </a:ln>
        </p:spPr>
        <p:txBody>
          <a:bodyPr spcFirstLastPara="1" wrap="square" lIns="91425" tIns="91425" rIns="91425" bIns="91425" anchor="t" anchorCtr="0">
            <a:noAutofit/>
          </a:bodyPr>
          <a:lstStyle/>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Noisy Data</a:t>
            </a:r>
            <a:endParaRPr sz="3200">
              <a:solidFill>
                <a:schemeClr val="dk1"/>
              </a:solidFill>
              <a:latin typeface="Calibri"/>
              <a:ea typeface="Calibri"/>
              <a:cs typeface="Calibri"/>
              <a:sym typeface="Calibri"/>
            </a:endParaRPr>
          </a:p>
        </p:txBody>
      </p:sp>
      <p:pic>
        <p:nvPicPr>
          <p:cNvPr id="215" name="Google Shape;215;g33b1cd87ed7_0_16"/>
          <p:cNvPicPr preferRelativeResize="0"/>
          <p:nvPr/>
        </p:nvPicPr>
        <p:blipFill>
          <a:blip r:embed="rId7">
            <a:alphaModFix/>
          </a:blip>
          <a:stretch>
            <a:fillRect/>
          </a:stretch>
        </p:blipFill>
        <p:spPr>
          <a:xfrm>
            <a:off x="11114375" y="5619500"/>
            <a:ext cx="6824824" cy="3910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19"/>
        <p:cNvGrpSpPr/>
        <p:nvPr/>
      </p:nvGrpSpPr>
      <p:grpSpPr>
        <a:xfrm>
          <a:off x="0" y="0"/>
          <a:ext cx="0" cy="0"/>
          <a:chOff x="0" y="0"/>
          <a:chExt cx="0" cy="0"/>
        </a:xfrm>
      </p:grpSpPr>
      <p:sp>
        <p:nvSpPr>
          <p:cNvPr id="220" name="Google Shape;220;g3434e29b362_4_3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21" name="Google Shape;221;g3434e29b362_4_30"/>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222" name="Google Shape;222;g3434e29b362_4_30"/>
          <p:cNvSpPr/>
          <p:nvPr/>
        </p:nvSpPr>
        <p:spPr>
          <a:xfrm>
            <a:off x="2295877" y="6887065"/>
            <a:ext cx="2676683" cy="3399944"/>
          </a:xfrm>
          <a:custGeom>
            <a:avLst/>
            <a:gdLst/>
            <a:ahLst/>
            <a:cxnLst/>
            <a:rect l="l" t="t" r="r" b="b"/>
            <a:pathLst>
              <a:path w="2676683" h="3399944" extrusionOk="0">
                <a:moveTo>
                  <a:pt x="0" y="0"/>
                </a:moveTo>
                <a:lnTo>
                  <a:pt x="2676683" y="0"/>
                </a:lnTo>
                <a:lnTo>
                  <a:pt x="2676683" y="3399944"/>
                </a:lnTo>
                <a:lnTo>
                  <a:pt x="0" y="3399944"/>
                </a:lnTo>
                <a:lnTo>
                  <a:pt x="0" y="0"/>
                </a:lnTo>
                <a:close/>
              </a:path>
            </a:pathLst>
          </a:custGeom>
          <a:blipFill rotWithShape="1">
            <a:blip r:embed="rId5">
              <a:alphaModFix/>
            </a:blip>
            <a:stretch>
              <a:fillRect/>
            </a:stretch>
          </a:blipFill>
          <a:ln>
            <a:noFill/>
          </a:ln>
        </p:spPr>
      </p:sp>
      <p:sp>
        <p:nvSpPr>
          <p:cNvPr id="223" name="Google Shape;223;g3434e29b362_4_30"/>
          <p:cNvSpPr txBox="1"/>
          <p:nvPr/>
        </p:nvSpPr>
        <p:spPr>
          <a:xfrm>
            <a:off x="4268725" y="3712550"/>
            <a:ext cx="13739400" cy="36435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Data Cleaning</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Re-define the unique purchase ID</a:t>
            </a:r>
            <a:endParaRPr sz="4552">
              <a:solidFill>
                <a:srgbClr val="06023D"/>
              </a:solidFill>
              <a:latin typeface="Mali Light"/>
              <a:ea typeface="Mali Light"/>
              <a:cs typeface="Mali Light"/>
              <a:sym typeface="Mali Light"/>
            </a:endParaRPr>
          </a:p>
          <a:p>
            <a:pPr marL="1371600" lvl="2" indent="-517652" algn="l" rtl="0">
              <a:lnSpc>
                <a:spcPct val="140004"/>
              </a:lnSpc>
              <a:spcBef>
                <a:spcPts val="0"/>
              </a:spcBef>
              <a:spcAft>
                <a:spcPts val="0"/>
              </a:spcAft>
              <a:buClr>
                <a:srgbClr val="06023D"/>
              </a:buClr>
              <a:buSzPts val="4552"/>
              <a:buFont typeface="Mali Light"/>
              <a:buChar char="■"/>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224" name="Google Shape;224;g3434e29b362_4_30"/>
          <p:cNvSpPr txBox="1"/>
          <p:nvPr/>
        </p:nvSpPr>
        <p:spPr>
          <a:xfrm>
            <a:off x="463950" y="565850"/>
            <a:ext cx="17823900" cy="2909100"/>
          </a:xfrm>
          <a:prstGeom prst="rect">
            <a:avLst/>
          </a:prstGeom>
          <a:noFill/>
          <a:ln>
            <a:noFill/>
          </a:ln>
        </p:spPr>
        <p:txBody>
          <a:bodyPr spcFirstLastPara="1" wrap="square" lIns="0" tIns="0" rIns="0" bIns="0" anchor="t" anchorCtr="0">
            <a:spAutoFit/>
          </a:bodyPr>
          <a:lstStyle/>
          <a:p>
            <a:pPr marL="0" lvl="0" indent="0" algn="ctr" rtl="0">
              <a:lnSpc>
                <a:spcPct val="110000"/>
              </a:lnSpc>
              <a:spcBef>
                <a:spcPts val="0"/>
              </a:spcBef>
              <a:spcAft>
                <a:spcPts val="0"/>
              </a:spcAft>
              <a:buSzPts val="1100"/>
              <a:buNone/>
            </a:pPr>
            <a:r>
              <a:rPr lang="en-US" sz="9000" b="1">
                <a:solidFill>
                  <a:srgbClr val="275791"/>
                </a:solidFill>
                <a:latin typeface="Atma"/>
                <a:ea typeface="Atma"/>
                <a:cs typeface="Atma"/>
                <a:sym typeface="Atma"/>
              </a:rPr>
              <a:t>Data preprocessing &amp; feature engineering steps(con’t)</a:t>
            </a:r>
            <a:endParaRPr sz="9000" b="1">
              <a:solidFill>
                <a:srgbClr val="275791"/>
              </a:solidFill>
              <a:latin typeface="Atma"/>
              <a:ea typeface="Atma"/>
              <a:cs typeface="Atma"/>
              <a:sym typeface="Atma"/>
            </a:endParaRPr>
          </a:p>
        </p:txBody>
      </p:sp>
      <p:sp>
        <p:nvSpPr>
          <p:cNvPr id="225" name="Google Shape;225;g3434e29b362_4_3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pic>
        <p:nvPicPr>
          <p:cNvPr id="226" name="Google Shape;226;g3434e29b362_4_30"/>
          <p:cNvPicPr preferRelativeResize="0"/>
          <p:nvPr/>
        </p:nvPicPr>
        <p:blipFill>
          <a:blip r:embed="rId6">
            <a:alphaModFix/>
          </a:blip>
          <a:stretch>
            <a:fillRect/>
          </a:stretch>
        </p:blipFill>
        <p:spPr>
          <a:xfrm>
            <a:off x="351330" y="5444350"/>
            <a:ext cx="16895099" cy="4635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g3434e29b362_4_19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32" name="Google Shape;232;g3434e29b362_4_196"/>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233" name="Google Shape;233;g3434e29b362_4_196"/>
          <p:cNvSpPr txBox="1"/>
          <p:nvPr/>
        </p:nvSpPr>
        <p:spPr>
          <a:xfrm>
            <a:off x="3270125" y="2916538"/>
            <a:ext cx="13739400" cy="36435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Data Transformation</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Discretization</a:t>
            </a:r>
            <a:endParaRPr sz="4552">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234" name="Google Shape;234;g3434e29b362_4_196"/>
          <p:cNvSpPr txBox="1"/>
          <p:nvPr/>
        </p:nvSpPr>
        <p:spPr>
          <a:xfrm>
            <a:off x="558525" y="0"/>
            <a:ext cx="17823900" cy="2909100"/>
          </a:xfrm>
          <a:prstGeom prst="rect">
            <a:avLst/>
          </a:prstGeom>
          <a:noFill/>
          <a:ln>
            <a:noFill/>
          </a:ln>
        </p:spPr>
        <p:txBody>
          <a:bodyPr spcFirstLastPara="1" wrap="square" lIns="0" tIns="0" rIns="0" bIns="0" anchor="t" anchorCtr="0">
            <a:spAutoFit/>
          </a:bodyPr>
          <a:lstStyle/>
          <a:p>
            <a:pPr marL="0" lvl="0" indent="0" algn="ctr" rtl="0">
              <a:lnSpc>
                <a:spcPct val="110000"/>
              </a:lnSpc>
              <a:spcBef>
                <a:spcPts val="0"/>
              </a:spcBef>
              <a:spcAft>
                <a:spcPts val="0"/>
              </a:spcAft>
              <a:buSzPts val="1100"/>
              <a:buNone/>
            </a:pPr>
            <a:r>
              <a:rPr lang="en-US" sz="9000" b="1">
                <a:solidFill>
                  <a:srgbClr val="275791"/>
                </a:solidFill>
                <a:latin typeface="Atma"/>
                <a:ea typeface="Atma"/>
                <a:cs typeface="Atma"/>
                <a:sym typeface="Atma"/>
              </a:rPr>
              <a:t>Data preprocessing &amp; feature engineering steps(con’t)</a:t>
            </a:r>
            <a:endParaRPr sz="9000" b="1">
              <a:solidFill>
                <a:srgbClr val="275791"/>
              </a:solidFill>
              <a:latin typeface="Atma"/>
              <a:ea typeface="Atma"/>
              <a:cs typeface="Atma"/>
              <a:sym typeface="Atma"/>
            </a:endParaRPr>
          </a:p>
        </p:txBody>
      </p:sp>
      <p:sp>
        <p:nvSpPr>
          <p:cNvPr id="235" name="Google Shape;235;g3434e29b362_4_19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pic>
        <p:nvPicPr>
          <p:cNvPr id="236" name="Google Shape;236;g3434e29b362_4_196" title="1.png"/>
          <p:cNvPicPr preferRelativeResize="0"/>
          <p:nvPr/>
        </p:nvPicPr>
        <p:blipFill>
          <a:blip r:embed="rId5">
            <a:alphaModFix/>
          </a:blip>
          <a:stretch>
            <a:fillRect/>
          </a:stretch>
        </p:blipFill>
        <p:spPr>
          <a:xfrm>
            <a:off x="8627274" y="3877650"/>
            <a:ext cx="7877275" cy="5987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40"/>
        <p:cNvGrpSpPr/>
        <p:nvPr/>
      </p:nvGrpSpPr>
      <p:grpSpPr>
        <a:xfrm>
          <a:off x="0" y="0"/>
          <a:ext cx="0" cy="0"/>
          <a:chOff x="0" y="0"/>
          <a:chExt cx="0" cy="0"/>
        </a:xfrm>
      </p:grpSpPr>
      <p:sp>
        <p:nvSpPr>
          <p:cNvPr id="241" name="Google Shape;241;g33b1984bead_0_13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42" name="Google Shape;242;g33b1984bead_0_135"/>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243" name="Google Shape;243;g33b1984bead_0_135"/>
          <p:cNvSpPr/>
          <p:nvPr/>
        </p:nvSpPr>
        <p:spPr>
          <a:xfrm>
            <a:off x="394350" y="1579265"/>
            <a:ext cx="6340461" cy="6213652"/>
          </a:xfrm>
          <a:custGeom>
            <a:avLst/>
            <a:gdLst/>
            <a:ahLst/>
            <a:cxnLst/>
            <a:rect l="l" t="t" r="r" b="b"/>
            <a:pathLst>
              <a:path w="6340461" h="6213652" extrusionOk="0">
                <a:moveTo>
                  <a:pt x="0" y="0"/>
                </a:moveTo>
                <a:lnTo>
                  <a:pt x="6340461" y="0"/>
                </a:lnTo>
                <a:lnTo>
                  <a:pt x="6340461" y="6213652"/>
                </a:lnTo>
                <a:lnTo>
                  <a:pt x="0" y="6213652"/>
                </a:lnTo>
                <a:lnTo>
                  <a:pt x="0" y="0"/>
                </a:lnTo>
                <a:close/>
              </a:path>
            </a:pathLst>
          </a:custGeom>
          <a:blipFill rotWithShape="1">
            <a:blip r:embed="rId5">
              <a:alphaModFix/>
            </a:blip>
            <a:stretch>
              <a:fillRect/>
            </a:stretch>
          </a:blipFill>
          <a:ln>
            <a:noFill/>
          </a:ln>
        </p:spPr>
      </p:sp>
      <p:sp>
        <p:nvSpPr>
          <p:cNvPr id="244" name="Google Shape;244;g33b1984bead_0_135"/>
          <p:cNvSpPr/>
          <p:nvPr/>
        </p:nvSpPr>
        <p:spPr>
          <a:xfrm>
            <a:off x="613302" y="6887065"/>
            <a:ext cx="2676683" cy="3399944"/>
          </a:xfrm>
          <a:custGeom>
            <a:avLst/>
            <a:gdLst/>
            <a:ahLst/>
            <a:cxnLst/>
            <a:rect l="l" t="t" r="r" b="b"/>
            <a:pathLst>
              <a:path w="2676683" h="3399944" extrusionOk="0">
                <a:moveTo>
                  <a:pt x="0" y="0"/>
                </a:moveTo>
                <a:lnTo>
                  <a:pt x="2676683" y="0"/>
                </a:lnTo>
                <a:lnTo>
                  <a:pt x="2676683" y="3399944"/>
                </a:lnTo>
                <a:lnTo>
                  <a:pt x="0" y="3399944"/>
                </a:lnTo>
                <a:lnTo>
                  <a:pt x="0" y="0"/>
                </a:lnTo>
                <a:close/>
              </a:path>
            </a:pathLst>
          </a:custGeom>
          <a:blipFill rotWithShape="1">
            <a:blip r:embed="rId6">
              <a:alphaModFix/>
            </a:blip>
            <a:stretch>
              <a:fillRect/>
            </a:stretch>
          </a:blipFill>
          <a:ln>
            <a:noFill/>
          </a:ln>
        </p:spPr>
      </p:sp>
      <p:sp>
        <p:nvSpPr>
          <p:cNvPr id="245" name="Google Shape;245;g33b1984bead_0_135"/>
          <p:cNvSpPr txBox="1"/>
          <p:nvPr/>
        </p:nvSpPr>
        <p:spPr>
          <a:xfrm>
            <a:off x="8569094" y="2373860"/>
            <a:ext cx="8948400" cy="26625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Rationale(s) behind </a:t>
            </a:r>
            <a:endParaRPr sz="4552">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246" name="Google Shape;246;g33b1984bead_0_135"/>
          <p:cNvSpPr txBox="1"/>
          <p:nvPr/>
        </p:nvSpPr>
        <p:spPr>
          <a:xfrm>
            <a:off x="6734800" y="565850"/>
            <a:ext cx="10782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Rationales behind</a:t>
            </a:r>
            <a:endParaRPr/>
          </a:p>
        </p:txBody>
      </p:sp>
      <p:sp>
        <p:nvSpPr>
          <p:cNvPr id="247" name="Google Shape;247;g33b1984bead_0_13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253" name="Google Shape;253;p6"/>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254" name="Google Shape;254;p6"/>
          <p:cNvSpPr/>
          <p:nvPr/>
        </p:nvSpPr>
        <p:spPr>
          <a:xfrm rot="1669952">
            <a:off x="755356" y="3524722"/>
            <a:ext cx="2561482" cy="3870371"/>
          </a:xfrm>
          <a:custGeom>
            <a:avLst/>
            <a:gdLst/>
            <a:ahLst/>
            <a:cxnLst/>
            <a:rect l="l" t="t" r="r" b="b"/>
            <a:pathLst>
              <a:path w="2561482" h="3870371" extrusionOk="0">
                <a:moveTo>
                  <a:pt x="0" y="0"/>
                </a:moveTo>
                <a:lnTo>
                  <a:pt x="2561481" y="0"/>
                </a:lnTo>
                <a:lnTo>
                  <a:pt x="2561481" y="3870370"/>
                </a:lnTo>
                <a:lnTo>
                  <a:pt x="0" y="3870370"/>
                </a:lnTo>
                <a:lnTo>
                  <a:pt x="0" y="0"/>
                </a:lnTo>
                <a:close/>
              </a:path>
            </a:pathLst>
          </a:custGeom>
          <a:blipFill rotWithShape="1">
            <a:blip r:embed="rId5">
              <a:alphaModFix/>
            </a:blip>
            <a:stretch>
              <a:fillRect/>
            </a:stretch>
          </a:blipFill>
          <a:ln>
            <a:noFill/>
          </a:ln>
        </p:spPr>
      </p:sp>
      <p:sp>
        <p:nvSpPr>
          <p:cNvPr id="255" name="Google Shape;255;p6"/>
          <p:cNvSpPr/>
          <p:nvPr/>
        </p:nvSpPr>
        <p:spPr>
          <a:xfrm rot="-293918">
            <a:off x="3189937" y="5600538"/>
            <a:ext cx="3437843" cy="3369086"/>
          </a:xfrm>
          <a:custGeom>
            <a:avLst/>
            <a:gdLst/>
            <a:ahLst/>
            <a:cxnLst/>
            <a:rect l="l" t="t" r="r" b="b"/>
            <a:pathLst>
              <a:path w="3437843" h="3369086" extrusionOk="0">
                <a:moveTo>
                  <a:pt x="0" y="0"/>
                </a:moveTo>
                <a:lnTo>
                  <a:pt x="3437843" y="0"/>
                </a:lnTo>
                <a:lnTo>
                  <a:pt x="3437843" y="3369087"/>
                </a:lnTo>
                <a:lnTo>
                  <a:pt x="0" y="3369087"/>
                </a:lnTo>
                <a:lnTo>
                  <a:pt x="0" y="0"/>
                </a:lnTo>
                <a:close/>
              </a:path>
            </a:pathLst>
          </a:custGeom>
          <a:blipFill rotWithShape="1">
            <a:blip r:embed="rId6">
              <a:alphaModFix/>
            </a:blip>
            <a:stretch>
              <a:fillRect/>
            </a:stretch>
          </a:blipFill>
          <a:ln>
            <a:noFill/>
          </a:ln>
        </p:spPr>
      </p:sp>
      <p:sp>
        <p:nvSpPr>
          <p:cNvPr id="256" name="Google Shape;256;p6"/>
          <p:cNvSpPr txBox="1"/>
          <p:nvPr/>
        </p:nvSpPr>
        <p:spPr>
          <a:xfrm>
            <a:off x="5906346" y="3687651"/>
            <a:ext cx="12226800" cy="1847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Analysis</a:t>
            </a:r>
            <a:endParaRPr sz="12000"/>
          </a:p>
        </p:txBody>
      </p:sp>
      <p:sp>
        <p:nvSpPr>
          <p:cNvPr id="257" name="Google Shape;257;p6"/>
          <p:cNvSpPr/>
          <p:nvPr/>
        </p:nvSpPr>
        <p:spPr>
          <a:xfrm rot="-309121">
            <a:off x="1748836" y="1427669"/>
            <a:ext cx="2607061" cy="2147271"/>
          </a:xfrm>
          <a:custGeom>
            <a:avLst/>
            <a:gdLst/>
            <a:ahLst/>
            <a:cxnLst/>
            <a:rect l="l" t="t" r="r" b="b"/>
            <a:pathLst>
              <a:path w="2607061" h="2147271" extrusionOk="0">
                <a:moveTo>
                  <a:pt x="0" y="0"/>
                </a:moveTo>
                <a:lnTo>
                  <a:pt x="2607061" y="0"/>
                </a:lnTo>
                <a:lnTo>
                  <a:pt x="2607061" y="2147271"/>
                </a:lnTo>
                <a:lnTo>
                  <a:pt x="0" y="2147271"/>
                </a:lnTo>
                <a:lnTo>
                  <a:pt x="0" y="0"/>
                </a:lnTo>
                <a:close/>
              </a:path>
            </a:pathLst>
          </a:custGeom>
          <a:blipFill rotWithShape="1">
            <a:blip r:embed="rId7">
              <a:alphaModFix/>
            </a:blip>
            <a:stretch>
              <a:fillRect/>
            </a:stretch>
          </a:blipFill>
          <a:ln>
            <a:noFill/>
          </a:ln>
        </p:spPr>
      </p:sp>
      <p:sp>
        <p:nvSpPr>
          <p:cNvPr id="258" name="Google Shape;258;p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33b1984bead_0_38"/>
          <p:cNvSpPr/>
          <p:nvPr/>
        </p:nvSpPr>
        <p:spPr>
          <a:xfrm rot="-310108">
            <a:off x="-83001" y="441608"/>
            <a:ext cx="2604616" cy="2145257"/>
          </a:xfrm>
          <a:custGeom>
            <a:avLst/>
            <a:gdLst/>
            <a:ahLst/>
            <a:cxnLst/>
            <a:rect l="l" t="t" r="r" b="b"/>
            <a:pathLst>
              <a:path w="2607061" h="2147271" extrusionOk="0">
                <a:moveTo>
                  <a:pt x="0" y="0"/>
                </a:moveTo>
                <a:lnTo>
                  <a:pt x="2607061" y="0"/>
                </a:lnTo>
                <a:lnTo>
                  <a:pt x="2607061" y="2147271"/>
                </a:lnTo>
                <a:lnTo>
                  <a:pt x="0" y="2147271"/>
                </a:lnTo>
                <a:lnTo>
                  <a:pt x="0" y="0"/>
                </a:lnTo>
                <a:close/>
              </a:path>
            </a:pathLst>
          </a:custGeom>
          <a:blipFill rotWithShape="1">
            <a:blip r:embed="rId3">
              <a:alphaModFix/>
            </a:blip>
            <a:stretch>
              <a:fillRect/>
            </a:stretch>
          </a:blipFill>
          <a:ln>
            <a:noFill/>
          </a:ln>
        </p:spPr>
      </p:sp>
      <p:sp>
        <p:nvSpPr>
          <p:cNvPr id="264" name="Google Shape;264;g33b1984bead_0_38"/>
          <p:cNvSpPr/>
          <p:nvPr/>
        </p:nvSpPr>
        <p:spPr>
          <a:xfrm>
            <a:off x="0" y="-40740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4">
              <a:alphaModFix/>
            </a:blip>
            <a:stretch>
              <a:fillRect t="-9319" b="-9319"/>
            </a:stretch>
          </a:blipFill>
          <a:ln>
            <a:noFill/>
          </a:ln>
        </p:spPr>
      </p:sp>
      <p:sp>
        <p:nvSpPr>
          <p:cNvPr id="265" name="Google Shape;265;g33b1984bead_0_38"/>
          <p:cNvSpPr/>
          <p:nvPr/>
        </p:nvSpPr>
        <p:spPr>
          <a:xfrm rot="5400000">
            <a:off x="-6044273" y="283343"/>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5">
              <a:alphaModFix/>
            </a:blip>
            <a:stretch>
              <a:fillRect/>
            </a:stretch>
          </a:blipFill>
          <a:ln>
            <a:noFill/>
          </a:ln>
        </p:spPr>
      </p:sp>
      <p:sp>
        <p:nvSpPr>
          <p:cNvPr id="266" name="Google Shape;266;g33b1984bead_0_38"/>
          <p:cNvSpPr/>
          <p:nvPr/>
        </p:nvSpPr>
        <p:spPr>
          <a:xfrm rot="1670711">
            <a:off x="753909" y="3525106"/>
            <a:ext cx="2563762" cy="3873817"/>
          </a:xfrm>
          <a:custGeom>
            <a:avLst/>
            <a:gdLst/>
            <a:ahLst/>
            <a:cxnLst/>
            <a:rect l="l" t="t" r="r" b="b"/>
            <a:pathLst>
              <a:path w="2561482" h="3870371" extrusionOk="0">
                <a:moveTo>
                  <a:pt x="0" y="0"/>
                </a:moveTo>
                <a:lnTo>
                  <a:pt x="2561481" y="0"/>
                </a:lnTo>
                <a:lnTo>
                  <a:pt x="2561481" y="3870370"/>
                </a:lnTo>
                <a:lnTo>
                  <a:pt x="0" y="3870370"/>
                </a:lnTo>
                <a:lnTo>
                  <a:pt x="0" y="0"/>
                </a:lnTo>
                <a:close/>
              </a:path>
            </a:pathLst>
          </a:custGeom>
          <a:blipFill rotWithShape="1">
            <a:blip r:embed="rId6">
              <a:alphaModFix/>
            </a:blip>
            <a:stretch>
              <a:fillRect/>
            </a:stretch>
          </a:blipFill>
          <a:ln>
            <a:noFill/>
          </a:ln>
        </p:spPr>
      </p:sp>
      <p:sp>
        <p:nvSpPr>
          <p:cNvPr id="267" name="Google Shape;267;g33b1984bead_0_38"/>
          <p:cNvSpPr/>
          <p:nvPr/>
        </p:nvSpPr>
        <p:spPr>
          <a:xfrm rot="-292235">
            <a:off x="3189339" y="5601277"/>
            <a:ext cx="3441676" cy="3372843"/>
          </a:xfrm>
          <a:custGeom>
            <a:avLst/>
            <a:gdLst/>
            <a:ahLst/>
            <a:cxnLst/>
            <a:rect l="l" t="t" r="r" b="b"/>
            <a:pathLst>
              <a:path w="3437843" h="3369086" extrusionOk="0">
                <a:moveTo>
                  <a:pt x="0" y="0"/>
                </a:moveTo>
                <a:lnTo>
                  <a:pt x="3437843" y="0"/>
                </a:lnTo>
                <a:lnTo>
                  <a:pt x="3437843" y="3369087"/>
                </a:lnTo>
                <a:lnTo>
                  <a:pt x="0" y="3369087"/>
                </a:lnTo>
                <a:lnTo>
                  <a:pt x="0" y="0"/>
                </a:lnTo>
                <a:close/>
              </a:path>
            </a:pathLst>
          </a:custGeom>
          <a:blipFill rotWithShape="1">
            <a:blip r:embed="rId7">
              <a:alphaModFix/>
            </a:blip>
            <a:stretch>
              <a:fillRect/>
            </a:stretch>
          </a:blipFill>
          <a:ln>
            <a:noFill/>
          </a:ln>
        </p:spPr>
      </p:sp>
      <p:sp>
        <p:nvSpPr>
          <p:cNvPr id="268" name="Google Shape;268;g33b1984bead_0_38"/>
          <p:cNvSpPr txBox="1"/>
          <p:nvPr/>
        </p:nvSpPr>
        <p:spPr>
          <a:xfrm>
            <a:off x="6227775" y="-28500"/>
            <a:ext cx="11966400" cy="9529200"/>
          </a:xfrm>
          <a:prstGeom prst="rect">
            <a:avLst/>
          </a:prstGeom>
          <a:noFill/>
          <a:ln>
            <a:noFill/>
          </a:ln>
        </p:spPr>
        <p:txBody>
          <a:bodyPr spcFirstLastPara="1" wrap="square" lIns="0" tIns="0" rIns="0" bIns="0" anchor="t" anchorCtr="0">
            <a:spAutoFit/>
          </a:bodyPr>
          <a:lstStyle/>
          <a:p>
            <a:pPr marL="914400" marR="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9 Directions in the analysis</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Average Price</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Revenue by Gender / Weekday</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Gross revenue</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Product Categories</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Customer Segments</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Tenure Study (Customer Loyalty)</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Coupon Study (Customer Incentive)</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Yearly Sales Quantity</a:t>
            </a:r>
            <a:endParaRPr sz="4552">
              <a:solidFill>
                <a:srgbClr val="06023D"/>
              </a:solidFill>
              <a:latin typeface="Mali Light"/>
              <a:ea typeface="Mali Light"/>
              <a:cs typeface="Mali Light"/>
              <a:sym typeface="Mali Light"/>
            </a:endParaRPr>
          </a:p>
          <a:p>
            <a:pPr marL="1371600" marR="0" lvl="2"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Product Category Association</a:t>
            </a:r>
            <a:endParaRPr sz="4552">
              <a:solidFill>
                <a:srgbClr val="06023D"/>
              </a:solidFill>
              <a:latin typeface="Mali Light"/>
              <a:ea typeface="Mali Light"/>
              <a:cs typeface="Mali Light"/>
              <a:sym typeface="Mali Light"/>
            </a:endParaRPr>
          </a:p>
        </p:txBody>
      </p:sp>
      <p:sp>
        <p:nvSpPr>
          <p:cNvPr id="269" name="Google Shape;269;g33b1984bead_0_38"/>
          <p:cNvSpPr txBox="1"/>
          <p:nvPr/>
        </p:nvSpPr>
        <p:spPr>
          <a:xfrm>
            <a:off x="1491601" y="1007675"/>
            <a:ext cx="50616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a:t>
            </a:r>
            <a:endParaRPr/>
          </a:p>
        </p:txBody>
      </p:sp>
      <p:sp>
        <p:nvSpPr>
          <p:cNvPr id="270" name="Google Shape;270;g33b1984bead_0_3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3434e29b362_2_1"/>
          <p:cNvSpPr/>
          <p:nvPr/>
        </p:nvSpPr>
        <p:spPr>
          <a:xfrm>
            <a:off x="49075"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76" name="Google Shape;276;g3434e29b362_2_1"/>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277" name="Google Shape;277;g3434e29b362_2_1"/>
          <p:cNvSpPr txBox="1"/>
          <p:nvPr/>
        </p:nvSpPr>
        <p:spPr>
          <a:xfrm>
            <a:off x="2378826" y="0"/>
            <a:ext cx="14991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Average Price</a:t>
            </a:r>
            <a:endParaRPr/>
          </a:p>
        </p:txBody>
      </p:sp>
      <p:sp>
        <p:nvSpPr>
          <p:cNvPr id="278" name="Google Shape;278;g3434e29b362_2_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
        <p:nvSpPr>
          <p:cNvPr id="279" name="Google Shape;279;g3434e29b362_2_1"/>
          <p:cNvSpPr txBox="1"/>
          <p:nvPr/>
        </p:nvSpPr>
        <p:spPr>
          <a:xfrm>
            <a:off x="9075975" y="2251475"/>
            <a:ext cx="2885400" cy="12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pic>
        <p:nvPicPr>
          <p:cNvPr id="280" name="Google Shape;280;g3434e29b362_2_1"/>
          <p:cNvPicPr preferRelativeResize="0"/>
          <p:nvPr/>
        </p:nvPicPr>
        <p:blipFill>
          <a:blip r:embed="rId5">
            <a:alphaModFix/>
          </a:blip>
          <a:stretch>
            <a:fillRect/>
          </a:stretch>
        </p:blipFill>
        <p:spPr>
          <a:xfrm>
            <a:off x="3242345" y="2341408"/>
            <a:ext cx="8755324" cy="6731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3434e29b362_4_90"/>
          <p:cNvSpPr/>
          <p:nvPr/>
        </p:nvSpPr>
        <p:spPr>
          <a:xfrm>
            <a:off x="49075"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86" name="Google Shape;286;g3434e29b362_4_9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287" name="Google Shape;287;g3434e29b362_4_90"/>
          <p:cNvSpPr txBox="1"/>
          <p:nvPr/>
        </p:nvSpPr>
        <p:spPr>
          <a:xfrm>
            <a:off x="-765625" y="0"/>
            <a:ext cx="181365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Revenue by Gender</a:t>
            </a:r>
            <a:endParaRPr/>
          </a:p>
        </p:txBody>
      </p:sp>
      <p:sp>
        <p:nvSpPr>
          <p:cNvPr id="288" name="Google Shape;288;g3434e29b362_4_9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
        <p:nvSpPr>
          <p:cNvPr id="289" name="Google Shape;289;g3434e29b362_4_90"/>
          <p:cNvSpPr txBox="1"/>
          <p:nvPr/>
        </p:nvSpPr>
        <p:spPr>
          <a:xfrm>
            <a:off x="9075975" y="2251475"/>
            <a:ext cx="2885400" cy="12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pic>
        <p:nvPicPr>
          <p:cNvPr id="290" name="Google Shape;290;g3434e29b362_4_90"/>
          <p:cNvPicPr preferRelativeResize="0"/>
          <p:nvPr/>
        </p:nvPicPr>
        <p:blipFill>
          <a:blip r:embed="rId5">
            <a:alphaModFix/>
          </a:blip>
          <a:stretch>
            <a:fillRect/>
          </a:stretch>
        </p:blipFill>
        <p:spPr>
          <a:xfrm>
            <a:off x="4591050" y="2412375"/>
            <a:ext cx="6057900" cy="6305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g3434e29b362_4_101"/>
          <p:cNvSpPr/>
          <p:nvPr/>
        </p:nvSpPr>
        <p:spPr>
          <a:xfrm>
            <a:off x="49075"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296" name="Google Shape;296;g3434e29b362_4_101"/>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297" name="Google Shape;297;g3434e29b362_4_101"/>
          <p:cNvSpPr txBox="1"/>
          <p:nvPr/>
        </p:nvSpPr>
        <p:spPr>
          <a:xfrm>
            <a:off x="-765625" y="0"/>
            <a:ext cx="181365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Revenue Weekday</a:t>
            </a:r>
            <a:endParaRPr/>
          </a:p>
        </p:txBody>
      </p:sp>
      <p:sp>
        <p:nvSpPr>
          <p:cNvPr id="298" name="Google Shape;298;g3434e29b362_4_10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
        <p:nvSpPr>
          <p:cNvPr id="299" name="Google Shape;299;g3434e29b362_4_101"/>
          <p:cNvSpPr txBox="1"/>
          <p:nvPr/>
        </p:nvSpPr>
        <p:spPr>
          <a:xfrm>
            <a:off x="9075975" y="2251475"/>
            <a:ext cx="2885400" cy="12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pic>
        <p:nvPicPr>
          <p:cNvPr id="300" name="Google Shape;300;g3434e29b362_4_101"/>
          <p:cNvPicPr preferRelativeResize="0"/>
          <p:nvPr/>
        </p:nvPicPr>
        <p:blipFill>
          <a:blip r:embed="rId5">
            <a:alphaModFix/>
          </a:blip>
          <a:stretch>
            <a:fillRect/>
          </a:stretch>
        </p:blipFill>
        <p:spPr>
          <a:xfrm>
            <a:off x="3924281" y="2155113"/>
            <a:ext cx="8756701" cy="65431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33b1cd87ed7_0_44"/>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97" name="Google Shape;97;g33b1cd87ed7_0_44"/>
          <p:cNvSpPr/>
          <p:nvPr/>
        </p:nvSpPr>
        <p:spPr>
          <a:xfrm rot="-5400000">
            <a:off x="8581372" y="-2328255"/>
            <a:ext cx="12224345" cy="10357354"/>
          </a:xfrm>
          <a:custGeom>
            <a:avLst/>
            <a:gdLst/>
            <a:ahLst/>
            <a:cxnLst/>
            <a:rect l="l" t="t" r="r" b="b"/>
            <a:pathLst>
              <a:path w="12224345" h="10357354" extrusionOk="0">
                <a:moveTo>
                  <a:pt x="0" y="0"/>
                </a:moveTo>
                <a:lnTo>
                  <a:pt x="12224345" y="0"/>
                </a:lnTo>
                <a:lnTo>
                  <a:pt x="12224345" y="10357355"/>
                </a:lnTo>
                <a:lnTo>
                  <a:pt x="0" y="10357355"/>
                </a:lnTo>
                <a:lnTo>
                  <a:pt x="0" y="0"/>
                </a:lnTo>
                <a:close/>
              </a:path>
            </a:pathLst>
          </a:custGeom>
          <a:blipFill rotWithShape="1">
            <a:blip r:embed="rId4">
              <a:alphaModFix/>
            </a:blip>
            <a:stretch>
              <a:fillRect/>
            </a:stretch>
          </a:blipFill>
          <a:ln>
            <a:noFill/>
          </a:ln>
        </p:spPr>
      </p:sp>
      <p:sp>
        <p:nvSpPr>
          <p:cNvPr id="98" name="Google Shape;98;g33b1cd87ed7_0_44"/>
          <p:cNvSpPr/>
          <p:nvPr/>
        </p:nvSpPr>
        <p:spPr>
          <a:xfrm rot="180767">
            <a:off x="12439966" y="941603"/>
            <a:ext cx="5183576" cy="6755845"/>
          </a:xfrm>
          <a:custGeom>
            <a:avLst/>
            <a:gdLst/>
            <a:ahLst/>
            <a:cxnLst/>
            <a:rect l="l" t="t" r="r" b="b"/>
            <a:pathLst>
              <a:path w="5189385" h="6763416" extrusionOk="0">
                <a:moveTo>
                  <a:pt x="0" y="0"/>
                </a:moveTo>
                <a:lnTo>
                  <a:pt x="5189385" y="0"/>
                </a:lnTo>
                <a:lnTo>
                  <a:pt x="5189385" y="6763416"/>
                </a:lnTo>
                <a:lnTo>
                  <a:pt x="0" y="6763416"/>
                </a:lnTo>
                <a:lnTo>
                  <a:pt x="0" y="0"/>
                </a:lnTo>
                <a:close/>
              </a:path>
            </a:pathLst>
          </a:custGeom>
          <a:blipFill rotWithShape="1">
            <a:blip r:embed="rId5">
              <a:alphaModFix/>
            </a:blip>
            <a:stretch>
              <a:fillRect/>
            </a:stretch>
          </a:blipFill>
          <a:ln>
            <a:noFill/>
          </a:ln>
        </p:spPr>
      </p:sp>
      <p:sp>
        <p:nvSpPr>
          <p:cNvPr id="99" name="Google Shape;99;g33b1cd87ed7_0_44"/>
          <p:cNvSpPr/>
          <p:nvPr/>
        </p:nvSpPr>
        <p:spPr>
          <a:xfrm>
            <a:off x="11119815" y="6413803"/>
            <a:ext cx="4142177" cy="3035086"/>
          </a:xfrm>
          <a:custGeom>
            <a:avLst/>
            <a:gdLst/>
            <a:ahLst/>
            <a:cxnLst/>
            <a:rect l="l" t="t" r="r" b="b"/>
            <a:pathLst>
              <a:path w="4142177" h="3035086" extrusionOk="0">
                <a:moveTo>
                  <a:pt x="0" y="0"/>
                </a:moveTo>
                <a:lnTo>
                  <a:pt x="4142177" y="0"/>
                </a:lnTo>
                <a:lnTo>
                  <a:pt x="4142177" y="3035086"/>
                </a:lnTo>
                <a:lnTo>
                  <a:pt x="0" y="3035086"/>
                </a:lnTo>
                <a:lnTo>
                  <a:pt x="0" y="0"/>
                </a:lnTo>
                <a:close/>
              </a:path>
            </a:pathLst>
          </a:custGeom>
          <a:blipFill rotWithShape="1">
            <a:blip r:embed="rId6">
              <a:alphaModFix/>
            </a:blip>
            <a:stretch>
              <a:fillRect/>
            </a:stretch>
          </a:blipFill>
          <a:ln>
            <a:noFill/>
          </a:ln>
        </p:spPr>
      </p:sp>
      <p:sp>
        <p:nvSpPr>
          <p:cNvPr id="100" name="Google Shape;100;g33b1cd87ed7_0_44"/>
          <p:cNvSpPr txBox="1"/>
          <p:nvPr/>
        </p:nvSpPr>
        <p:spPr>
          <a:xfrm>
            <a:off x="452675" y="294225"/>
            <a:ext cx="11645100" cy="1551300"/>
          </a:xfrm>
          <a:prstGeom prst="rect">
            <a:avLst/>
          </a:prstGeom>
          <a:noFill/>
          <a:ln>
            <a:noFill/>
          </a:ln>
        </p:spPr>
        <p:txBody>
          <a:bodyPr spcFirstLastPara="1" wrap="square" lIns="0" tIns="0" rIns="0" bIns="0" anchor="t" anchorCtr="0">
            <a:spAutoFit/>
          </a:bodyPr>
          <a:lstStyle/>
          <a:p>
            <a:pPr marL="0" marR="0" lvl="0" indent="0" algn="ctr" rtl="0">
              <a:lnSpc>
                <a:spcPct val="110002"/>
              </a:lnSpc>
              <a:spcBef>
                <a:spcPts val="0"/>
              </a:spcBef>
              <a:spcAft>
                <a:spcPts val="0"/>
              </a:spcAft>
              <a:buNone/>
            </a:pPr>
            <a:r>
              <a:rPr lang="en-US" sz="10078" b="1">
                <a:solidFill>
                  <a:srgbClr val="275791"/>
                </a:solidFill>
                <a:latin typeface="Atma"/>
                <a:ea typeface="Atma"/>
                <a:cs typeface="Atma"/>
                <a:sym typeface="Atma"/>
              </a:rPr>
              <a:t>Table of Content</a:t>
            </a:r>
            <a:endParaRPr sz="10078" b="1">
              <a:solidFill>
                <a:srgbClr val="275791"/>
              </a:solidFill>
              <a:latin typeface="Atma"/>
              <a:ea typeface="Atma"/>
              <a:cs typeface="Atma"/>
              <a:sym typeface="Atma"/>
            </a:endParaRPr>
          </a:p>
        </p:txBody>
      </p:sp>
      <p:sp>
        <p:nvSpPr>
          <p:cNvPr id="101" name="Google Shape;101;g33b1cd87ed7_0_44"/>
          <p:cNvSpPr txBox="1"/>
          <p:nvPr/>
        </p:nvSpPr>
        <p:spPr>
          <a:xfrm>
            <a:off x="1288000" y="1585100"/>
            <a:ext cx="10674000" cy="8548200"/>
          </a:xfrm>
          <a:prstGeom prst="rect">
            <a:avLst/>
          </a:prstGeom>
          <a:noFill/>
          <a:ln>
            <a:noFill/>
          </a:ln>
        </p:spPr>
        <p:txBody>
          <a:bodyPr spcFirstLastPara="1" wrap="square" lIns="0" tIns="0" rIns="0" bIns="0" anchor="t" anchorCtr="0">
            <a:spAutoFit/>
          </a:bodyPr>
          <a:lstStyle/>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Objectives (P.3 - 4)</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Data Description (P.5 -  7)</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Methodology (P.9 - 14)</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Analysis (P.16 - 36)</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Challenges &amp; Limitation (P.38 - 41)</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Future Works (P.42 - 44)</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Conclusion (P.45 - 47)</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Reference (P.48 - 50)</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AutoNum type="arabicPeriod"/>
            </a:pPr>
            <a:r>
              <a:rPr lang="en-US" sz="4552">
                <a:solidFill>
                  <a:srgbClr val="06023D"/>
                </a:solidFill>
                <a:latin typeface="Mali Light"/>
                <a:ea typeface="Mali Light"/>
                <a:cs typeface="Mali Light"/>
                <a:sym typeface="Mali Light"/>
              </a:rPr>
              <a:t>Distribution of Works (P.51 - 52)</a:t>
            </a:r>
            <a:endParaRPr sz="4552">
              <a:solidFill>
                <a:srgbClr val="06023D"/>
              </a:solidFill>
              <a:latin typeface="Mali Light"/>
              <a:ea typeface="Mali Light"/>
              <a:cs typeface="Mali Light"/>
              <a:sym typeface="Mali Light"/>
            </a:endParaRPr>
          </a:p>
        </p:txBody>
      </p:sp>
      <p:sp>
        <p:nvSpPr>
          <p:cNvPr id="102" name="Google Shape;102;g33b1cd87ed7_0_44"/>
          <p:cNvSpPr/>
          <p:nvPr/>
        </p:nvSpPr>
        <p:spPr>
          <a:xfrm rot="-369980">
            <a:off x="10782299" y="4093670"/>
            <a:ext cx="1543206" cy="1271040"/>
          </a:xfrm>
          <a:custGeom>
            <a:avLst/>
            <a:gdLst/>
            <a:ahLst/>
            <a:cxnLst/>
            <a:rect l="l" t="t" r="r" b="b"/>
            <a:pathLst>
              <a:path w="1541987" h="1270036" extrusionOk="0">
                <a:moveTo>
                  <a:pt x="0" y="0"/>
                </a:moveTo>
                <a:lnTo>
                  <a:pt x="1541987" y="0"/>
                </a:lnTo>
                <a:lnTo>
                  <a:pt x="1541987" y="1270037"/>
                </a:lnTo>
                <a:lnTo>
                  <a:pt x="0" y="1270037"/>
                </a:lnTo>
                <a:lnTo>
                  <a:pt x="0" y="0"/>
                </a:lnTo>
                <a:close/>
              </a:path>
            </a:pathLst>
          </a:custGeom>
          <a:blipFill rotWithShape="1">
            <a:blip r:embed="rId7">
              <a:alphaModFix/>
            </a:blip>
            <a:stretch>
              <a:fillRect/>
            </a:stretch>
          </a:blipFill>
          <a:ln>
            <a:noFill/>
          </a:ln>
        </p:spPr>
      </p:sp>
      <p:sp>
        <p:nvSpPr>
          <p:cNvPr id="103" name="Google Shape;103;g33b1cd87ed7_0_44"/>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3434e29b362_4_7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06" name="Google Shape;306;g3434e29b362_4_7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07" name="Google Shape;307;g3434e29b362_4_70"/>
          <p:cNvSpPr txBox="1"/>
          <p:nvPr/>
        </p:nvSpPr>
        <p:spPr>
          <a:xfrm>
            <a:off x="2378826" y="0"/>
            <a:ext cx="14991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Gross revenue</a:t>
            </a:r>
            <a:endParaRPr/>
          </a:p>
        </p:txBody>
      </p:sp>
      <p:sp>
        <p:nvSpPr>
          <p:cNvPr id="308" name="Google Shape;308;g3434e29b362_4_7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pic>
        <p:nvPicPr>
          <p:cNvPr id="309" name="Google Shape;309;g3434e29b362_4_70"/>
          <p:cNvPicPr preferRelativeResize="0"/>
          <p:nvPr/>
        </p:nvPicPr>
        <p:blipFill>
          <a:blip r:embed="rId5">
            <a:alphaModFix/>
          </a:blip>
          <a:stretch>
            <a:fillRect/>
          </a:stretch>
        </p:blipFill>
        <p:spPr>
          <a:xfrm>
            <a:off x="641100" y="1844575"/>
            <a:ext cx="11320276" cy="7633350"/>
          </a:xfrm>
          <a:prstGeom prst="rect">
            <a:avLst/>
          </a:prstGeom>
          <a:noFill/>
          <a:ln>
            <a:noFill/>
          </a:ln>
        </p:spPr>
      </p:pic>
      <p:pic>
        <p:nvPicPr>
          <p:cNvPr id="310" name="Google Shape;310;g3434e29b362_4_70"/>
          <p:cNvPicPr preferRelativeResize="0"/>
          <p:nvPr/>
        </p:nvPicPr>
        <p:blipFill rotWithShape="1">
          <a:blip r:embed="rId6">
            <a:alphaModFix/>
          </a:blip>
          <a:srcRect b="3166"/>
          <a:stretch/>
        </p:blipFill>
        <p:spPr>
          <a:xfrm>
            <a:off x="12261350" y="3870275"/>
            <a:ext cx="5609901" cy="3291599"/>
          </a:xfrm>
          <a:prstGeom prst="rect">
            <a:avLst/>
          </a:prstGeom>
          <a:noFill/>
          <a:ln>
            <a:noFill/>
          </a:ln>
        </p:spPr>
      </p:pic>
      <p:sp>
        <p:nvSpPr>
          <p:cNvPr id="311" name="Google Shape;311;g3434e29b362_4_70"/>
          <p:cNvSpPr txBox="1"/>
          <p:nvPr/>
        </p:nvSpPr>
        <p:spPr>
          <a:xfrm>
            <a:off x="-4196475" y="163875"/>
            <a:ext cx="18570900" cy="1028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312" name="Google Shape;312;g3434e29b362_4_70"/>
          <p:cNvSpPr txBox="1"/>
          <p:nvPr/>
        </p:nvSpPr>
        <p:spPr>
          <a:xfrm>
            <a:off x="8143325" y="2048350"/>
            <a:ext cx="3462900" cy="10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313" name="Google Shape;313;g3434e29b362_4_70"/>
          <p:cNvSpPr txBox="1"/>
          <p:nvPr/>
        </p:nvSpPr>
        <p:spPr>
          <a:xfrm>
            <a:off x="9075975" y="2251475"/>
            <a:ext cx="2885400" cy="12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314" name="Google Shape;314;g3434e29b362_4_70"/>
          <p:cNvSpPr/>
          <p:nvPr/>
        </p:nvSpPr>
        <p:spPr>
          <a:xfrm>
            <a:off x="9203125" y="8850725"/>
            <a:ext cx="27582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5" name="Google Shape;315;g3434e29b362_4_70"/>
          <p:cNvSpPr/>
          <p:nvPr/>
        </p:nvSpPr>
        <p:spPr>
          <a:xfrm>
            <a:off x="1470775" y="8850725"/>
            <a:ext cx="25317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g3434e29b362_4_11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21" name="Google Shape;321;g3434e29b362_4_113"/>
          <p:cNvSpPr/>
          <p:nvPr/>
        </p:nvSpPr>
        <p:spPr>
          <a:xfrm rot="5400000">
            <a:off x="-4289373" y="160581"/>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22" name="Google Shape;322;g3434e29b362_4_113"/>
          <p:cNvSpPr txBox="1"/>
          <p:nvPr/>
        </p:nvSpPr>
        <p:spPr>
          <a:xfrm>
            <a:off x="2378826" y="0"/>
            <a:ext cx="14991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Gross revenue</a:t>
            </a:r>
            <a:endParaRPr/>
          </a:p>
        </p:txBody>
      </p:sp>
      <p:sp>
        <p:nvSpPr>
          <p:cNvPr id="323" name="Google Shape;323;g3434e29b362_4_113"/>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
        <p:nvSpPr>
          <p:cNvPr id="324" name="Google Shape;324;g3434e29b362_4_113"/>
          <p:cNvSpPr txBox="1"/>
          <p:nvPr/>
        </p:nvSpPr>
        <p:spPr>
          <a:xfrm>
            <a:off x="8143325" y="2048350"/>
            <a:ext cx="3462900" cy="10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325" name="Google Shape;325;g3434e29b362_4_113"/>
          <p:cNvSpPr txBox="1"/>
          <p:nvPr/>
        </p:nvSpPr>
        <p:spPr>
          <a:xfrm>
            <a:off x="9075975" y="2251475"/>
            <a:ext cx="2885400" cy="12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graphicFrame>
        <p:nvGraphicFramePr>
          <p:cNvPr id="326" name="Google Shape;326;g3434e29b362_4_113"/>
          <p:cNvGraphicFramePr/>
          <p:nvPr/>
        </p:nvGraphicFramePr>
        <p:xfrm>
          <a:off x="11961363" y="2922613"/>
          <a:ext cx="6105825" cy="3743601"/>
        </p:xfrm>
        <a:graphic>
          <a:graphicData uri="http://schemas.openxmlformats.org/drawingml/2006/table">
            <a:tbl>
              <a:tblPr>
                <a:noFill/>
                <a:tableStyleId>{A1A7ADAF-41FB-4A51-BD9D-19E3EF27DD2D}</a:tableStyleId>
              </a:tblPr>
              <a:tblGrid>
                <a:gridCol w="1416875">
                  <a:extLst>
                    <a:ext uri="{9D8B030D-6E8A-4147-A177-3AD203B41FA5}">
                      <a16:colId xmlns:a16="http://schemas.microsoft.com/office/drawing/2014/main" val="20000"/>
                    </a:ext>
                  </a:extLst>
                </a:gridCol>
                <a:gridCol w="1181950">
                  <a:extLst>
                    <a:ext uri="{9D8B030D-6E8A-4147-A177-3AD203B41FA5}">
                      <a16:colId xmlns:a16="http://schemas.microsoft.com/office/drawing/2014/main" val="20001"/>
                    </a:ext>
                  </a:extLst>
                </a:gridCol>
                <a:gridCol w="1508975">
                  <a:extLst>
                    <a:ext uri="{9D8B030D-6E8A-4147-A177-3AD203B41FA5}">
                      <a16:colId xmlns:a16="http://schemas.microsoft.com/office/drawing/2014/main" val="20002"/>
                    </a:ext>
                  </a:extLst>
                </a:gridCol>
                <a:gridCol w="1998025">
                  <a:extLst>
                    <a:ext uri="{9D8B030D-6E8A-4147-A177-3AD203B41FA5}">
                      <a16:colId xmlns:a16="http://schemas.microsoft.com/office/drawing/2014/main" val="20003"/>
                    </a:ext>
                  </a:extLst>
                </a:gridCol>
              </a:tblGrid>
              <a:tr h="348525">
                <a:tc>
                  <a:txBody>
                    <a:bodyPr/>
                    <a:lstStyle/>
                    <a:p>
                      <a:pPr marL="0" lvl="0" indent="0" algn="l" rtl="0">
                        <a:spcBef>
                          <a:spcPts val="0"/>
                        </a:spcBef>
                        <a:spcAft>
                          <a:spcPts val="0"/>
                        </a:spcAft>
                        <a:buNone/>
                      </a:pPr>
                      <a:r>
                        <a:rPr lang="en-US" sz="1200"/>
                        <a:t>Transaction Date</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 Total Price </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Outliner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Exceeds Upper IQR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48525">
                <a:tc>
                  <a:txBody>
                    <a:bodyPr/>
                    <a:lstStyle/>
                    <a:p>
                      <a:pPr marL="0" lvl="0" indent="0" algn="r" rtl="0">
                        <a:lnSpc>
                          <a:spcPct val="115000"/>
                        </a:lnSpc>
                        <a:spcBef>
                          <a:spcPts val="0"/>
                        </a:spcBef>
                        <a:spcAft>
                          <a:spcPts val="0"/>
                        </a:spcAft>
                        <a:buNone/>
                      </a:pPr>
                      <a:r>
                        <a:rPr lang="en-US" sz="1200"/>
                        <a:t>2019-02-14</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   36,430.70</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r" rtl="0">
                        <a:lnSpc>
                          <a:spcPct val="115000"/>
                        </a:lnSpc>
                        <a:spcBef>
                          <a:spcPts val="0"/>
                        </a:spcBef>
                        <a:spcAft>
                          <a:spcPts val="0"/>
                        </a:spcAft>
                        <a:buNone/>
                      </a:pPr>
                      <a:r>
                        <a:rPr lang="en-US" sz="1200"/>
                        <a:t>2.125468294</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extLst>
                  <a:ext uri="{0D108BD9-81ED-4DB2-BD59-A6C34878D82A}">
                    <a16:rowId xmlns:a16="http://schemas.microsoft.com/office/drawing/2014/main" val="10001"/>
                  </a:ext>
                </a:extLst>
              </a:tr>
              <a:tr h="348525">
                <a:tc>
                  <a:txBody>
                    <a:bodyPr/>
                    <a:lstStyle/>
                    <a:p>
                      <a:pPr marL="0" lvl="0" indent="0" algn="r" rtl="0">
                        <a:lnSpc>
                          <a:spcPct val="115000"/>
                        </a:lnSpc>
                        <a:spcBef>
                          <a:spcPts val="0"/>
                        </a:spcBef>
                        <a:spcAft>
                          <a:spcPts val="0"/>
                        </a:spcAft>
                        <a:buNone/>
                      </a:pPr>
                      <a:r>
                        <a:rPr lang="en-US" sz="1200"/>
                        <a:t>2019-04-05</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6D9EEB"/>
                    </a:solidFill>
                  </a:tcPr>
                </a:tc>
                <a:tc>
                  <a:txBody>
                    <a:bodyPr/>
                    <a:lstStyle/>
                    <a:p>
                      <a:pPr marL="0" lvl="0" indent="0" algn="l" rtl="0">
                        <a:spcBef>
                          <a:spcPts val="0"/>
                        </a:spcBef>
                        <a:spcAft>
                          <a:spcPts val="0"/>
                        </a:spcAft>
                        <a:buNone/>
                      </a:pPr>
                      <a:r>
                        <a:rPr lang="en-US" sz="1200"/>
                        <a:t>   60,238.67</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6D9EEB"/>
                    </a:solidFill>
                  </a:tcPr>
                </a:tc>
                <a:tc>
                  <a:txBody>
                    <a:bodyPr/>
                    <a:lstStyle/>
                    <a:p>
                      <a:pPr marL="0" lvl="0" indent="0" algn="l" rtl="0">
                        <a:spcBef>
                          <a:spcPts val="0"/>
                        </a:spcBef>
                        <a:spcAft>
                          <a:spcPts val="0"/>
                        </a:spcAft>
                        <a:buNone/>
                      </a:pPr>
                      <a:r>
                        <a:rPr lang="en-US" sz="1200"/>
                        <a:t>Extreme_Outlier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6D9EEB"/>
                    </a:solidFill>
                  </a:tcPr>
                </a:tc>
                <a:tc>
                  <a:txBody>
                    <a:bodyPr/>
                    <a:lstStyle/>
                    <a:p>
                      <a:pPr marL="0" lvl="0" indent="0" algn="r" rtl="0">
                        <a:lnSpc>
                          <a:spcPct val="115000"/>
                        </a:lnSpc>
                        <a:spcBef>
                          <a:spcPts val="0"/>
                        </a:spcBef>
                        <a:spcAft>
                          <a:spcPts val="0"/>
                        </a:spcAft>
                        <a:buNone/>
                      </a:pPr>
                      <a:r>
                        <a:rPr lang="en-US" sz="1200"/>
                        <a:t>4.955195923</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6D9EEB"/>
                    </a:solidFill>
                  </a:tcPr>
                </a:tc>
                <a:extLst>
                  <a:ext uri="{0D108BD9-81ED-4DB2-BD59-A6C34878D82A}">
                    <a16:rowId xmlns:a16="http://schemas.microsoft.com/office/drawing/2014/main" val="10002"/>
                  </a:ext>
                </a:extLst>
              </a:tr>
              <a:tr h="348525">
                <a:tc>
                  <a:txBody>
                    <a:bodyPr/>
                    <a:lstStyle/>
                    <a:p>
                      <a:pPr marL="0" lvl="0" indent="0" algn="r" rtl="0">
                        <a:lnSpc>
                          <a:spcPct val="115000"/>
                        </a:lnSpc>
                        <a:spcBef>
                          <a:spcPts val="0"/>
                        </a:spcBef>
                        <a:spcAft>
                          <a:spcPts val="0"/>
                        </a:spcAft>
                        <a:buNone/>
                      </a:pPr>
                      <a:r>
                        <a:rPr lang="en-US" sz="1200"/>
                        <a:t>2019-04-18</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   54,760.93</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Extreme_Outlier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r" rtl="0">
                        <a:lnSpc>
                          <a:spcPct val="115000"/>
                        </a:lnSpc>
                        <a:spcBef>
                          <a:spcPts val="0"/>
                        </a:spcBef>
                        <a:spcAft>
                          <a:spcPts val="0"/>
                        </a:spcAft>
                        <a:buNone/>
                      </a:pPr>
                      <a:r>
                        <a:rPr lang="en-US" sz="1200"/>
                        <a:t>4.304131921</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extLst>
                  <a:ext uri="{0D108BD9-81ED-4DB2-BD59-A6C34878D82A}">
                    <a16:rowId xmlns:a16="http://schemas.microsoft.com/office/drawing/2014/main" val="10003"/>
                  </a:ext>
                </a:extLst>
              </a:tr>
              <a:tr h="348525">
                <a:tc>
                  <a:txBody>
                    <a:bodyPr/>
                    <a:lstStyle/>
                    <a:p>
                      <a:pPr marL="0" lvl="0" indent="0" algn="r" rtl="0">
                        <a:lnSpc>
                          <a:spcPct val="115000"/>
                        </a:lnSpc>
                        <a:spcBef>
                          <a:spcPts val="0"/>
                        </a:spcBef>
                        <a:spcAft>
                          <a:spcPts val="0"/>
                        </a:spcAft>
                        <a:buNone/>
                      </a:pPr>
                      <a:r>
                        <a:rPr lang="en-US" sz="1200"/>
                        <a:t>2019-07-13</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   32,600.21</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r" rtl="0">
                        <a:lnSpc>
                          <a:spcPct val="115000"/>
                        </a:lnSpc>
                        <a:spcBef>
                          <a:spcPts val="0"/>
                        </a:spcBef>
                        <a:spcAft>
                          <a:spcPts val="0"/>
                        </a:spcAft>
                        <a:buNone/>
                      </a:pPr>
                      <a:r>
                        <a:rPr lang="en-US" sz="1200"/>
                        <a:t>1.67019036</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48525">
                <a:tc>
                  <a:txBody>
                    <a:bodyPr/>
                    <a:lstStyle/>
                    <a:p>
                      <a:pPr marL="0" lvl="0" indent="0" algn="r" rtl="0">
                        <a:lnSpc>
                          <a:spcPct val="115000"/>
                        </a:lnSpc>
                        <a:spcBef>
                          <a:spcPts val="0"/>
                        </a:spcBef>
                        <a:spcAft>
                          <a:spcPts val="0"/>
                        </a:spcAft>
                        <a:buNone/>
                      </a:pPr>
                      <a:r>
                        <a:rPr lang="en-US" sz="1200"/>
                        <a:t>2019-07-18</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   43,256.31</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r" rtl="0">
                        <a:lnSpc>
                          <a:spcPct val="115000"/>
                        </a:lnSpc>
                        <a:spcBef>
                          <a:spcPts val="0"/>
                        </a:spcBef>
                        <a:spcAft>
                          <a:spcPts val="0"/>
                        </a:spcAft>
                        <a:buNone/>
                      </a:pPr>
                      <a:r>
                        <a:rPr lang="en-US" sz="1200"/>
                        <a:t>2.93673516</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48525">
                <a:tc>
                  <a:txBody>
                    <a:bodyPr/>
                    <a:lstStyle/>
                    <a:p>
                      <a:pPr marL="0" lvl="0" indent="0" algn="r" rtl="0">
                        <a:lnSpc>
                          <a:spcPct val="115000"/>
                        </a:lnSpc>
                        <a:spcBef>
                          <a:spcPts val="0"/>
                        </a:spcBef>
                        <a:spcAft>
                          <a:spcPts val="0"/>
                        </a:spcAft>
                        <a:buNone/>
                      </a:pPr>
                      <a:r>
                        <a:rPr lang="en-US" sz="1200"/>
                        <a:t>2019-08-02</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   41,131.95</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r" rtl="0">
                        <a:lnSpc>
                          <a:spcPct val="115000"/>
                        </a:lnSpc>
                        <a:spcBef>
                          <a:spcPts val="0"/>
                        </a:spcBef>
                        <a:spcAft>
                          <a:spcPts val="0"/>
                        </a:spcAft>
                        <a:buNone/>
                      </a:pPr>
                      <a:r>
                        <a:rPr lang="en-US" sz="1200"/>
                        <a:t>2.684241554</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48525">
                <a:tc>
                  <a:txBody>
                    <a:bodyPr/>
                    <a:lstStyle/>
                    <a:p>
                      <a:pPr marL="0" lvl="0" indent="0" algn="r" rtl="0">
                        <a:lnSpc>
                          <a:spcPct val="115000"/>
                        </a:lnSpc>
                        <a:spcBef>
                          <a:spcPts val="0"/>
                        </a:spcBef>
                        <a:spcAft>
                          <a:spcPts val="0"/>
                        </a:spcAft>
                        <a:buNone/>
                      </a:pPr>
                      <a:r>
                        <a:rPr lang="en-US" sz="1200"/>
                        <a:t>2019-11-27</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   57,081.03</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200"/>
                        <a:t>Extreme_Outlier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tc>
                  <a:txBody>
                    <a:bodyPr/>
                    <a:lstStyle/>
                    <a:p>
                      <a:pPr marL="0" lvl="0" indent="0" algn="r" rtl="0">
                        <a:lnSpc>
                          <a:spcPct val="115000"/>
                        </a:lnSpc>
                        <a:spcBef>
                          <a:spcPts val="0"/>
                        </a:spcBef>
                        <a:spcAft>
                          <a:spcPts val="0"/>
                        </a:spcAft>
                        <a:buNone/>
                      </a:pPr>
                      <a:r>
                        <a:rPr lang="en-US" sz="1200"/>
                        <a:t>4.579890462</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348525">
                <a:tc>
                  <a:txBody>
                    <a:bodyPr/>
                    <a:lstStyle/>
                    <a:p>
                      <a:pPr marL="0" lvl="0" indent="0" algn="r" rtl="0">
                        <a:lnSpc>
                          <a:spcPct val="115000"/>
                        </a:lnSpc>
                        <a:spcBef>
                          <a:spcPts val="0"/>
                        </a:spcBef>
                        <a:spcAft>
                          <a:spcPts val="0"/>
                        </a:spcAft>
                        <a:buNone/>
                      </a:pPr>
                      <a:r>
                        <a:rPr lang="en-US" sz="1200"/>
                        <a:t>2019-12-11</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   33,493.57</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r" rtl="0">
                        <a:lnSpc>
                          <a:spcPct val="115000"/>
                        </a:lnSpc>
                        <a:spcBef>
                          <a:spcPts val="0"/>
                        </a:spcBef>
                        <a:spcAft>
                          <a:spcPts val="0"/>
                        </a:spcAft>
                        <a:buNone/>
                      </a:pPr>
                      <a:r>
                        <a:rPr lang="en-US" sz="1200"/>
                        <a:t>1.77637184</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extLst>
                  <a:ext uri="{0D108BD9-81ED-4DB2-BD59-A6C34878D82A}">
                    <a16:rowId xmlns:a16="http://schemas.microsoft.com/office/drawing/2014/main" val="10008"/>
                  </a:ext>
                </a:extLst>
              </a:tr>
              <a:tr h="348525">
                <a:tc>
                  <a:txBody>
                    <a:bodyPr/>
                    <a:lstStyle/>
                    <a:p>
                      <a:pPr marL="0" lvl="0" indent="0" algn="r" rtl="0">
                        <a:lnSpc>
                          <a:spcPct val="115000"/>
                        </a:lnSpc>
                        <a:spcBef>
                          <a:spcPts val="0"/>
                        </a:spcBef>
                        <a:spcAft>
                          <a:spcPts val="0"/>
                        </a:spcAft>
                        <a:buNone/>
                      </a:pPr>
                      <a:r>
                        <a:rPr lang="en-US" sz="1200"/>
                        <a:t>2019-12-18</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   32,314.82</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l" rtl="0">
                        <a:spcBef>
                          <a:spcPts val="0"/>
                        </a:spcBef>
                        <a:spcAft>
                          <a:spcPts val="0"/>
                        </a:spcAft>
                        <a:buNone/>
                      </a:pPr>
                      <a:r>
                        <a:rPr lang="en-US" sz="1200"/>
                        <a:t>Mild_Outlier</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tc>
                  <a:txBody>
                    <a:bodyPr/>
                    <a:lstStyle/>
                    <a:p>
                      <a:pPr marL="0" lvl="0" indent="0" algn="r" rtl="0">
                        <a:lnSpc>
                          <a:spcPct val="115000"/>
                        </a:lnSpc>
                        <a:spcBef>
                          <a:spcPts val="0"/>
                        </a:spcBef>
                        <a:spcAft>
                          <a:spcPts val="0"/>
                        </a:spcAft>
                        <a:buNone/>
                      </a:pPr>
                      <a:r>
                        <a:rPr lang="en-US" sz="1200"/>
                        <a:t>1.636269956</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E06666"/>
                    </a:solidFill>
                  </a:tcPr>
                </a:tc>
                <a:extLst>
                  <a:ext uri="{0D108BD9-81ED-4DB2-BD59-A6C34878D82A}">
                    <a16:rowId xmlns:a16="http://schemas.microsoft.com/office/drawing/2014/main" val="10009"/>
                  </a:ext>
                </a:extLst>
              </a:tr>
            </a:tbl>
          </a:graphicData>
        </a:graphic>
      </p:graphicFrame>
      <p:pic>
        <p:nvPicPr>
          <p:cNvPr id="327" name="Google Shape;327;g3434e29b362_4_113"/>
          <p:cNvPicPr preferRelativeResize="0"/>
          <p:nvPr/>
        </p:nvPicPr>
        <p:blipFill>
          <a:blip r:embed="rId5">
            <a:alphaModFix/>
          </a:blip>
          <a:stretch>
            <a:fillRect/>
          </a:stretch>
        </p:blipFill>
        <p:spPr>
          <a:xfrm>
            <a:off x="113019" y="2048350"/>
            <a:ext cx="11651931" cy="67072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331"/>
        <p:cNvGrpSpPr/>
        <p:nvPr/>
      </p:nvGrpSpPr>
      <p:grpSpPr>
        <a:xfrm>
          <a:off x="0" y="0"/>
          <a:ext cx="0" cy="0"/>
          <a:chOff x="0" y="0"/>
          <a:chExt cx="0" cy="0"/>
        </a:xfrm>
      </p:grpSpPr>
      <p:sp>
        <p:nvSpPr>
          <p:cNvPr id="332" name="Google Shape;332;g33b1984bead_0_4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33" name="Google Shape;333;g33b1984bead_0_48"/>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34" name="Google Shape;334;g33b1984bead_0_48"/>
          <p:cNvSpPr txBox="1"/>
          <p:nvPr/>
        </p:nvSpPr>
        <p:spPr>
          <a:xfrm>
            <a:off x="1267475" y="301200"/>
            <a:ext cx="167037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Product Categories</a:t>
            </a:r>
            <a:endParaRPr/>
          </a:p>
        </p:txBody>
      </p:sp>
      <p:sp>
        <p:nvSpPr>
          <p:cNvPr id="335" name="Google Shape;335;g33b1984bead_0_4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pic>
        <p:nvPicPr>
          <p:cNvPr id="336" name="Google Shape;336;g33b1984bead_0_48"/>
          <p:cNvPicPr preferRelativeResize="0"/>
          <p:nvPr/>
        </p:nvPicPr>
        <p:blipFill>
          <a:blip r:embed="rId5">
            <a:alphaModFix/>
          </a:blip>
          <a:stretch>
            <a:fillRect/>
          </a:stretch>
        </p:blipFill>
        <p:spPr>
          <a:xfrm>
            <a:off x="3142325" y="1762863"/>
            <a:ext cx="12954000" cy="8124825"/>
          </a:xfrm>
          <a:prstGeom prst="rect">
            <a:avLst/>
          </a:prstGeom>
          <a:noFill/>
          <a:ln>
            <a:noFill/>
          </a:ln>
        </p:spPr>
      </p:pic>
      <p:sp>
        <p:nvSpPr>
          <p:cNvPr id="337" name="Google Shape;337;g33b1984bead_0_48"/>
          <p:cNvSpPr/>
          <p:nvPr/>
        </p:nvSpPr>
        <p:spPr>
          <a:xfrm>
            <a:off x="3955400" y="2047850"/>
            <a:ext cx="1080600" cy="11193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g3434e29b362_4_13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43" name="Google Shape;343;g3434e29b362_4_132"/>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44" name="Google Shape;344;g3434e29b362_4_132"/>
          <p:cNvSpPr txBox="1"/>
          <p:nvPr/>
        </p:nvSpPr>
        <p:spPr>
          <a:xfrm>
            <a:off x="1267475" y="301200"/>
            <a:ext cx="167037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Product Categories</a:t>
            </a:r>
            <a:endParaRPr/>
          </a:p>
        </p:txBody>
      </p:sp>
      <p:sp>
        <p:nvSpPr>
          <p:cNvPr id="345" name="Google Shape;345;g3434e29b362_4_132"/>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pic>
        <p:nvPicPr>
          <p:cNvPr id="346" name="Google Shape;346;g3434e29b362_4_132"/>
          <p:cNvPicPr preferRelativeResize="0"/>
          <p:nvPr/>
        </p:nvPicPr>
        <p:blipFill>
          <a:blip r:embed="rId5">
            <a:alphaModFix/>
          </a:blip>
          <a:stretch>
            <a:fillRect/>
          </a:stretch>
        </p:blipFill>
        <p:spPr>
          <a:xfrm>
            <a:off x="3551913" y="2060975"/>
            <a:ext cx="11184174" cy="7753050"/>
          </a:xfrm>
          <a:prstGeom prst="rect">
            <a:avLst/>
          </a:prstGeom>
          <a:noFill/>
          <a:ln>
            <a:noFill/>
          </a:ln>
        </p:spPr>
      </p:pic>
      <p:sp>
        <p:nvSpPr>
          <p:cNvPr id="347" name="Google Shape;347;g3434e29b362_4_132"/>
          <p:cNvSpPr/>
          <p:nvPr/>
        </p:nvSpPr>
        <p:spPr>
          <a:xfrm>
            <a:off x="3965600" y="2503050"/>
            <a:ext cx="3268500" cy="58992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g3434e29b362_2_2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53" name="Google Shape;353;g3434e29b362_2_28"/>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54" name="Google Shape;354;g3434e29b362_2_28"/>
          <p:cNvSpPr txBox="1"/>
          <p:nvPr/>
        </p:nvSpPr>
        <p:spPr>
          <a:xfrm>
            <a:off x="1267475" y="301200"/>
            <a:ext cx="167037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Product Categories</a:t>
            </a:r>
            <a:endParaRPr/>
          </a:p>
        </p:txBody>
      </p:sp>
      <p:sp>
        <p:nvSpPr>
          <p:cNvPr id="355" name="Google Shape;355;g3434e29b362_2_2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pic>
        <p:nvPicPr>
          <p:cNvPr id="356" name="Google Shape;356;g3434e29b362_2_28"/>
          <p:cNvPicPr preferRelativeResize="0"/>
          <p:nvPr/>
        </p:nvPicPr>
        <p:blipFill>
          <a:blip r:embed="rId5">
            <a:alphaModFix/>
          </a:blip>
          <a:stretch>
            <a:fillRect/>
          </a:stretch>
        </p:blipFill>
        <p:spPr>
          <a:xfrm>
            <a:off x="528575" y="1754550"/>
            <a:ext cx="16849725" cy="8124825"/>
          </a:xfrm>
          <a:prstGeom prst="rect">
            <a:avLst/>
          </a:prstGeom>
          <a:noFill/>
          <a:ln>
            <a:noFill/>
          </a:ln>
        </p:spPr>
      </p:pic>
      <p:sp>
        <p:nvSpPr>
          <p:cNvPr id="357" name="Google Shape;357;g3434e29b362_2_28"/>
          <p:cNvSpPr/>
          <p:nvPr/>
        </p:nvSpPr>
        <p:spPr>
          <a:xfrm>
            <a:off x="6553200" y="6588650"/>
            <a:ext cx="1077300" cy="8697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8" name="Google Shape;358;g3434e29b362_2_28"/>
          <p:cNvSpPr/>
          <p:nvPr/>
        </p:nvSpPr>
        <p:spPr>
          <a:xfrm>
            <a:off x="10114925" y="2157575"/>
            <a:ext cx="2133600" cy="19896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g3434e29b362_2_4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64" name="Google Shape;364;g3434e29b362_2_42"/>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65" name="Google Shape;365;g3434e29b362_2_42"/>
          <p:cNvSpPr txBox="1"/>
          <p:nvPr/>
        </p:nvSpPr>
        <p:spPr>
          <a:xfrm>
            <a:off x="1267475" y="301200"/>
            <a:ext cx="167037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Product Categories</a:t>
            </a:r>
            <a:endParaRPr/>
          </a:p>
        </p:txBody>
      </p:sp>
      <p:sp>
        <p:nvSpPr>
          <p:cNvPr id="366" name="Google Shape;366;g3434e29b362_2_42"/>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pic>
        <p:nvPicPr>
          <p:cNvPr id="367" name="Google Shape;367;g3434e29b362_2_42"/>
          <p:cNvPicPr preferRelativeResize="0"/>
          <p:nvPr/>
        </p:nvPicPr>
        <p:blipFill>
          <a:blip r:embed="rId5">
            <a:alphaModFix/>
          </a:blip>
          <a:stretch>
            <a:fillRect/>
          </a:stretch>
        </p:blipFill>
        <p:spPr>
          <a:xfrm>
            <a:off x="3169788" y="1848088"/>
            <a:ext cx="12125325" cy="8124825"/>
          </a:xfrm>
          <a:prstGeom prst="rect">
            <a:avLst/>
          </a:prstGeom>
          <a:noFill/>
          <a:ln>
            <a:noFill/>
          </a:ln>
        </p:spPr>
      </p:pic>
      <p:cxnSp>
        <p:nvCxnSpPr>
          <p:cNvPr id="368" name="Google Shape;368;g3434e29b362_2_42"/>
          <p:cNvCxnSpPr/>
          <p:nvPr/>
        </p:nvCxnSpPr>
        <p:spPr>
          <a:xfrm rot="10800000" flipH="1">
            <a:off x="3975575" y="2624300"/>
            <a:ext cx="10404900" cy="6823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g33b1984bead_0_5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74" name="Google Shape;374;g33b1984bead_0_58"/>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75" name="Google Shape;375;g33b1984bead_0_58"/>
          <p:cNvSpPr txBox="1"/>
          <p:nvPr/>
        </p:nvSpPr>
        <p:spPr>
          <a:xfrm>
            <a:off x="792175" y="421925"/>
            <a:ext cx="17223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Customer Segments</a:t>
            </a:r>
            <a:endParaRPr/>
          </a:p>
        </p:txBody>
      </p:sp>
      <p:sp>
        <p:nvSpPr>
          <p:cNvPr id="376" name="Google Shape;376;g33b1984bead_0_5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pic>
        <p:nvPicPr>
          <p:cNvPr id="377" name="Google Shape;377;g33b1984bead_0_58"/>
          <p:cNvPicPr preferRelativeResize="0"/>
          <p:nvPr/>
        </p:nvPicPr>
        <p:blipFill>
          <a:blip r:embed="rId5">
            <a:alphaModFix/>
          </a:blip>
          <a:stretch>
            <a:fillRect/>
          </a:stretch>
        </p:blipFill>
        <p:spPr>
          <a:xfrm>
            <a:off x="3765750" y="1891563"/>
            <a:ext cx="11744325" cy="81248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g3434e29b362_2_6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83" name="Google Shape;383;g3434e29b362_2_61"/>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84" name="Google Shape;384;g3434e29b362_2_61"/>
          <p:cNvSpPr txBox="1"/>
          <p:nvPr/>
        </p:nvSpPr>
        <p:spPr>
          <a:xfrm>
            <a:off x="792175" y="421925"/>
            <a:ext cx="17223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Customer Segments</a:t>
            </a:r>
            <a:endParaRPr/>
          </a:p>
        </p:txBody>
      </p:sp>
      <p:sp>
        <p:nvSpPr>
          <p:cNvPr id="385" name="Google Shape;385;g3434e29b362_2_6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pic>
        <p:nvPicPr>
          <p:cNvPr id="386" name="Google Shape;386;g3434e29b362_2_61"/>
          <p:cNvPicPr preferRelativeResize="0"/>
          <p:nvPr/>
        </p:nvPicPr>
        <p:blipFill>
          <a:blip r:embed="rId5">
            <a:alphaModFix/>
          </a:blip>
          <a:stretch>
            <a:fillRect/>
          </a:stretch>
        </p:blipFill>
        <p:spPr>
          <a:xfrm>
            <a:off x="3765738" y="1891563"/>
            <a:ext cx="11744325" cy="81248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g3434e29b362_2_7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392" name="Google Shape;392;g3434e29b362_2_7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393" name="Google Shape;393;g3434e29b362_2_70"/>
          <p:cNvSpPr txBox="1"/>
          <p:nvPr/>
        </p:nvSpPr>
        <p:spPr>
          <a:xfrm>
            <a:off x="792175" y="421925"/>
            <a:ext cx="172239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Analysis in Customer Segments</a:t>
            </a:r>
            <a:endParaRPr/>
          </a:p>
        </p:txBody>
      </p:sp>
      <p:sp>
        <p:nvSpPr>
          <p:cNvPr id="394" name="Google Shape;394;g3434e29b362_2_7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pic>
        <p:nvPicPr>
          <p:cNvPr id="395" name="Google Shape;395;g3434e29b362_2_70"/>
          <p:cNvPicPr preferRelativeResize="0"/>
          <p:nvPr/>
        </p:nvPicPr>
        <p:blipFill>
          <a:blip r:embed="rId5">
            <a:alphaModFix/>
          </a:blip>
          <a:stretch>
            <a:fillRect/>
          </a:stretch>
        </p:blipFill>
        <p:spPr>
          <a:xfrm>
            <a:off x="3546675" y="1891563"/>
            <a:ext cx="11963400" cy="8124825"/>
          </a:xfrm>
          <a:prstGeom prst="rect">
            <a:avLst/>
          </a:prstGeom>
          <a:noFill/>
          <a:ln>
            <a:noFill/>
          </a:ln>
        </p:spPr>
      </p:pic>
      <p:sp>
        <p:nvSpPr>
          <p:cNvPr id="396" name="Google Shape;396;g3434e29b362_2_70"/>
          <p:cNvSpPr/>
          <p:nvPr/>
        </p:nvSpPr>
        <p:spPr>
          <a:xfrm>
            <a:off x="13188375" y="6844975"/>
            <a:ext cx="1080900" cy="30396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g33b1984bead_0_6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02" name="Google Shape;402;g33b1984bead_0_68"/>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03" name="Google Shape;403;g33b1984bead_0_68"/>
          <p:cNvSpPr txBox="1"/>
          <p:nvPr/>
        </p:nvSpPr>
        <p:spPr>
          <a:xfrm>
            <a:off x="642150" y="169375"/>
            <a:ext cx="171759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Tenure Study</a:t>
            </a:r>
            <a:endParaRPr/>
          </a:p>
        </p:txBody>
      </p:sp>
      <p:sp>
        <p:nvSpPr>
          <p:cNvPr id="404" name="Google Shape;404;g33b1984bead_0_6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pic>
        <p:nvPicPr>
          <p:cNvPr id="405" name="Google Shape;405;g33b1984bead_0_68"/>
          <p:cNvPicPr preferRelativeResize="0"/>
          <p:nvPr/>
        </p:nvPicPr>
        <p:blipFill>
          <a:blip r:embed="rId5">
            <a:alphaModFix/>
          </a:blip>
          <a:stretch>
            <a:fillRect/>
          </a:stretch>
        </p:blipFill>
        <p:spPr>
          <a:xfrm>
            <a:off x="3345188" y="1737238"/>
            <a:ext cx="12049125" cy="8124825"/>
          </a:xfrm>
          <a:prstGeom prst="rect">
            <a:avLst/>
          </a:prstGeom>
          <a:noFill/>
          <a:ln>
            <a:noFill/>
          </a:ln>
        </p:spPr>
      </p:pic>
      <p:cxnSp>
        <p:nvCxnSpPr>
          <p:cNvPr id="406" name="Google Shape;406;g33b1984bead_0_68"/>
          <p:cNvCxnSpPr/>
          <p:nvPr/>
        </p:nvCxnSpPr>
        <p:spPr>
          <a:xfrm>
            <a:off x="7206175" y="8353550"/>
            <a:ext cx="14700" cy="879300"/>
          </a:xfrm>
          <a:prstGeom prst="straightConnector1">
            <a:avLst/>
          </a:prstGeom>
          <a:noFill/>
          <a:ln w="38100" cap="flat" cmpd="sng">
            <a:solidFill>
              <a:srgbClr val="FF0000"/>
            </a:solidFill>
            <a:prstDash val="solid"/>
            <a:round/>
            <a:headEnd type="none" w="med" len="med"/>
            <a:tailEnd type="triangle" w="med" len="med"/>
          </a:ln>
        </p:spPr>
      </p:cxnSp>
      <p:cxnSp>
        <p:nvCxnSpPr>
          <p:cNvPr id="407" name="Google Shape;407;g33b1984bead_0_68"/>
          <p:cNvCxnSpPr/>
          <p:nvPr/>
        </p:nvCxnSpPr>
        <p:spPr>
          <a:xfrm>
            <a:off x="9779400" y="8353550"/>
            <a:ext cx="14700" cy="879300"/>
          </a:xfrm>
          <a:prstGeom prst="straightConnector1">
            <a:avLst/>
          </a:prstGeom>
          <a:noFill/>
          <a:ln w="38100" cap="flat" cmpd="sng">
            <a:solidFill>
              <a:srgbClr val="FF0000"/>
            </a:solidFill>
            <a:prstDash val="solid"/>
            <a:round/>
            <a:headEnd type="none" w="med" len="med"/>
            <a:tailEnd type="triangle" w="med" len="med"/>
          </a:ln>
        </p:spPr>
      </p:cxnSp>
      <p:cxnSp>
        <p:nvCxnSpPr>
          <p:cNvPr id="408" name="Google Shape;408;g33b1984bead_0_68"/>
          <p:cNvCxnSpPr/>
          <p:nvPr/>
        </p:nvCxnSpPr>
        <p:spPr>
          <a:xfrm>
            <a:off x="12294000" y="8353550"/>
            <a:ext cx="14700" cy="879300"/>
          </a:xfrm>
          <a:prstGeom prst="straightConnector1">
            <a:avLst/>
          </a:prstGeom>
          <a:noFill/>
          <a:ln w="38100" cap="flat" cmpd="sng">
            <a:solidFill>
              <a:srgbClr val="FF0000"/>
            </a:solidFill>
            <a:prstDash val="solid"/>
            <a:round/>
            <a:headEnd type="none" w="med" len="med"/>
            <a:tailEnd type="triangle" w="med" len="med"/>
          </a:ln>
        </p:spPr>
      </p:cxnSp>
      <p:sp>
        <p:nvSpPr>
          <p:cNvPr id="409" name="Google Shape;409;g33b1984bead_0_68"/>
          <p:cNvSpPr/>
          <p:nvPr/>
        </p:nvSpPr>
        <p:spPr>
          <a:xfrm>
            <a:off x="14415900" y="4440975"/>
            <a:ext cx="645000" cy="3361800"/>
          </a:xfrm>
          <a:prstGeom prst="rect">
            <a:avLst/>
          </a:prstGeom>
          <a:noFill/>
          <a:ln w="76200"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0" name="Google Shape;410;g33b1984bead_0_68"/>
          <p:cNvSpPr/>
          <p:nvPr/>
        </p:nvSpPr>
        <p:spPr>
          <a:xfrm>
            <a:off x="9474800" y="5129700"/>
            <a:ext cx="645000" cy="1758300"/>
          </a:xfrm>
          <a:prstGeom prst="rect">
            <a:avLst/>
          </a:prstGeom>
          <a:noFill/>
          <a:ln w="76200"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1" name="Google Shape;411;g33b1984bead_0_68"/>
          <p:cNvSpPr/>
          <p:nvPr/>
        </p:nvSpPr>
        <p:spPr>
          <a:xfrm>
            <a:off x="11945350" y="4440975"/>
            <a:ext cx="645000" cy="2857500"/>
          </a:xfrm>
          <a:prstGeom prst="rect">
            <a:avLst/>
          </a:prstGeom>
          <a:noFill/>
          <a:ln w="76200"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33b1984bead_0_144"/>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09" name="Google Shape;109;g33b1984bead_0_144"/>
          <p:cNvSpPr/>
          <p:nvPr/>
        </p:nvSpPr>
        <p:spPr>
          <a:xfrm rot="5400000" flipH="1">
            <a:off x="-6112173" y="337406"/>
            <a:ext cx="12224345" cy="10357354"/>
          </a:xfrm>
          <a:custGeom>
            <a:avLst/>
            <a:gdLst/>
            <a:ahLst/>
            <a:cxnLst/>
            <a:rect l="l" t="t" r="r" b="b"/>
            <a:pathLst>
              <a:path w="12224345" h="10357354" extrusionOk="0">
                <a:moveTo>
                  <a:pt x="0" y="10357354"/>
                </a:moveTo>
                <a:lnTo>
                  <a:pt x="12224346" y="10357354"/>
                </a:lnTo>
                <a:lnTo>
                  <a:pt x="12224346" y="0"/>
                </a:lnTo>
                <a:lnTo>
                  <a:pt x="0" y="0"/>
                </a:lnTo>
                <a:lnTo>
                  <a:pt x="0" y="10357354"/>
                </a:lnTo>
                <a:close/>
              </a:path>
            </a:pathLst>
          </a:custGeom>
          <a:blipFill rotWithShape="1">
            <a:blip r:embed="rId4">
              <a:alphaModFix/>
            </a:blip>
            <a:stretch>
              <a:fillRect/>
            </a:stretch>
          </a:blipFill>
          <a:ln>
            <a:noFill/>
          </a:ln>
        </p:spPr>
      </p:sp>
      <p:sp>
        <p:nvSpPr>
          <p:cNvPr id="110" name="Google Shape;110;g33b1984bead_0_144"/>
          <p:cNvSpPr/>
          <p:nvPr/>
        </p:nvSpPr>
        <p:spPr>
          <a:xfrm rot="154594">
            <a:off x="830879" y="1778402"/>
            <a:ext cx="5023439" cy="5954507"/>
          </a:xfrm>
          <a:custGeom>
            <a:avLst/>
            <a:gdLst/>
            <a:ahLst/>
            <a:cxnLst/>
            <a:rect l="l" t="t" r="r" b="b"/>
            <a:pathLst>
              <a:path w="5018360" h="5948487" extrusionOk="0">
                <a:moveTo>
                  <a:pt x="0" y="0"/>
                </a:moveTo>
                <a:lnTo>
                  <a:pt x="5018360" y="0"/>
                </a:lnTo>
                <a:lnTo>
                  <a:pt x="5018360" y="5948487"/>
                </a:lnTo>
                <a:lnTo>
                  <a:pt x="0" y="5948487"/>
                </a:lnTo>
                <a:lnTo>
                  <a:pt x="0" y="0"/>
                </a:lnTo>
                <a:close/>
              </a:path>
            </a:pathLst>
          </a:custGeom>
          <a:blipFill rotWithShape="1">
            <a:blip r:embed="rId5">
              <a:alphaModFix/>
            </a:blip>
            <a:stretch>
              <a:fillRect/>
            </a:stretch>
          </a:blipFill>
          <a:ln>
            <a:noFill/>
          </a:ln>
        </p:spPr>
      </p:sp>
      <p:sp>
        <p:nvSpPr>
          <p:cNvPr id="111" name="Google Shape;111;g33b1984bead_0_144"/>
          <p:cNvSpPr/>
          <p:nvPr/>
        </p:nvSpPr>
        <p:spPr>
          <a:xfrm rot="-683654">
            <a:off x="3391204" y="5636420"/>
            <a:ext cx="2507994" cy="3405917"/>
          </a:xfrm>
          <a:custGeom>
            <a:avLst/>
            <a:gdLst/>
            <a:ahLst/>
            <a:cxnLst/>
            <a:rect l="l" t="t" r="r" b="b"/>
            <a:pathLst>
              <a:path w="2508739" h="3406929" extrusionOk="0">
                <a:moveTo>
                  <a:pt x="0" y="0"/>
                </a:moveTo>
                <a:lnTo>
                  <a:pt x="2508739" y="0"/>
                </a:lnTo>
                <a:lnTo>
                  <a:pt x="2508739" y="3406929"/>
                </a:lnTo>
                <a:lnTo>
                  <a:pt x="0" y="3406929"/>
                </a:lnTo>
                <a:lnTo>
                  <a:pt x="0" y="0"/>
                </a:lnTo>
                <a:close/>
              </a:path>
            </a:pathLst>
          </a:custGeom>
          <a:blipFill rotWithShape="1">
            <a:blip r:embed="rId6">
              <a:alphaModFix/>
            </a:blip>
            <a:stretch>
              <a:fillRect/>
            </a:stretch>
          </a:blipFill>
          <a:ln>
            <a:noFill/>
          </a:ln>
        </p:spPr>
      </p:sp>
      <p:sp>
        <p:nvSpPr>
          <p:cNvPr id="112" name="Google Shape;112;g33b1984bead_0_144"/>
          <p:cNvSpPr txBox="1"/>
          <p:nvPr/>
        </p:nvSpPr>
        <p:spPr>
          <a:xfrm>
            <a:off x="6367800" y="3147725"/>
            <a:ext cx="11288100" cy="1847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Objectives</a:t>
            </a:r>
            <a:endParaRPr sz="12000"/>
          </a:p>
        </p:txBody>
      </p:sp>
      <p:sp>
        <p:nvSpPr>
          <p:cNvPr id="113" name="Google Shape;113;g33b1984bead_0_144"/>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g3434e29b362_2_9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17" name="Google Shape;417;g3434e29b362_2_93"/>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18" name="Google Shape;418;g3434e29b362_2_93"/>
          <p:cNvSpPr txBox="1"/>
          <p:nvPr/>
        </p:nvSpPr>
        <p:spPr>
          <a:xfrm>
            <a:off x="642150" y="169375"/>
            <a:ext cx="171759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Tenure Study</a:t>
            </a:r>
            <a:endParaRPr/>
          </a:p>
        </p:txBody>
      </p:sp>
      <p:sp>
        <p:nvSpPr>
          <p:cNvPr id="419" name="Google Shape;419;g3434e29b362_2_93"/>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endParaRPr/>
          </a:p>
        </p:txBody>
      </p:sp>
      <p:pic>
        <p:nvPicPr>
          <p:cNvPr id="420" name="Google Shape;420;g3434e29b362_2_93"/>
          <p:cNvPicPr preferRelativeResize="0"/>
          <p:nvPr/>
        </p:nvPicPr>
        <p:blipFill>
          <a:blip r:embed="rId5">
            <a:alphaModFix/>
          </a:blip>
          <a:stretch>
            <a:fillRect/>
          </a:stretch>
        </p:blipFill>
        <p:spPr>
          <a:xfrm>
            <a:off x="3648450" y="1722588"/>
            <a:ext cx="11163300" cy="81248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g3434e29b362_2_114"/>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26" name="Google Shape;426;g3434e29b362_2_114"/>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27" name="Google Shape;427;g3434e29b362_2_114"/>
          <p:cNvSpPr txBox="1"/>
          <p:nvPr/>
        </p:nvSpPr>
        <p:spPr>
          <a:xfrm>
            <a:off x="642150" y="169375"/>
            <a:ext cx="171759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Tenure Study</a:t>
            </a:r>
            <a:endParaRPr/>
          </a:p>
        </p:txBody>
      </p:sp>
      <p:sp>
        <p:nvSpPr>
          <p:cNvPr id="428" name="Google Shape;428;g3434e29b362_2_114"/>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pic>
        <p:nvPicPr>
          <p:cNvPr id="429" name="Google Shape;429;g3434e29b362_2_114"/>
          <p:cNvPicPr preferRelativeResize="0"/>
          <p:nvPr/>
        </p:nvPicPr>
        <p:blipFill>
          <a:blip r:embed="rId5">
            <a:alphaModFix/>
          </a:blip>
          <a:stretch>
            <a:fillRect/>
          </a:stretch>
        </p:blipFill>
        <p:spPr>
          <a:xfrm>
            <a:off x="3291250" y="1554763"/>
            <a:ext cx="11877675" cy="82962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g3434e29b362_5_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35" name="Google Shape;435;g3434e29b362_5_5"/>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36" name="Google Shape;436;g3434e29b362_5_5"/>
          <p:cNvSpPr txBox="1"/>
          <p:nvPr/>
        </p:nvSpPr>
        <p:spPr>
          <a:xfrm>
            <a:off x="556050" y="0"/>
            <a:ext cx="171759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Coupon Study</a:t>
            </a:r>
            <a:endParaRPr/>
          </a:p>
        </p:txBody>
      </p:sp>
      <p:pic>
        <p:nvPicPr>
          <p:cNvPr id="437" name="Google Shape;437;g3434e29b362_5_5"/>
          <p:cNvPicPr preferRelativeResize="0"/>
          <p:nvPr/>
        </p:nvPicPr>
        <p:blipFill>
          <a:blip r:embed="rId5">
            <a:alphaModFix/>
          </a:blip>
          <a:stretch>
            <a:fillRect/>
          </a:stretch>
        </p:blipFill>
        <p:spPr>
          <a:xfrm>
            <a:off x="2814638" y="1732075"/>
            <a:ext cx="12658725" cy="8124825"/>
          </a:xfrm>
          <a:prstGeom prst="rect">
            <a:avLst/>
          </a:prstGeom>
          <a:noFill/>
          <a:ln>
            <a:noFill/>
          </a:ln>
        </p:spPr>
      </p:pic>
      <p:sp>
        <p:nvSpPr>
          <p:cNvPr id="438" name="Google Shape;438;g3434e29b362_5_5"/>
          <p:cNvSpPr/>
          <p:nvPr/>
        </p:nvSpPr>
        <p:spPr>
          <a:xfrm>
            <a:off x="6309375" y="9342675"/>
            <a:ext cx="5495100" cy="336900"/>
          </a:xfrm>
          <a:prstGeom prst="rect">
            <a:avLst/>
          </a:prstGeom>
          <a:noFill/>
          <a:ln w="76200" cap="flat"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39" name="Google Shape;439;g3434e29b362_5_5"/>
          <p:cNvSpPr/>
          <p:nvPr/>
        </p:nvSpPr>
        <p:spPr>
          <a:xfrm>
            <a:off x="11968700" y="9342675"/>
            <a:ext cx="2623200" cy="336900"/>
          </a:xfrm>
          <a:prstGeom prst="rect">
            <a:avLst/>
          </a:prstGeom>
          <a:noFill/>
          <a:ln w="76200"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40" name="Google Shape;440;g3434e29b362_5_5"/>
          <p:cNvSpPr/>
          <p:nvPr/>
        </p:nvSpPr>
        <p:spPr>
          <a:xfrm>
            <a:off x="3528075" y="9342675"/>
            <a:ext cx="2623200" cy="336900"/>
          </a:xfrm>
          <a:prstGeom prst="rect">
            <a:avLst/>
          </a:prstGeom>
          <a:noFill/>
          <a:ln w="76200"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g3434e29b362_2_13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46" name="Google Shape;446;g3434e29b362_2_13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47" name="Google Shape;447;g3434e29b362_2_130"/>
          <p:cNvSpPr txBox="1"/>
          <p:nvPr/>
        </p:nvSpPr>
        <p:spPr>
          <a:xfrm>
            <a:off x="556050" y="0"/>
            <a:ext cx="171759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Coupon Study</a:t>
            </a:r>
            <a:endParaRPr/>
          </a:p>
        </p:txBody>
      </p:sp>
      <p:pic>
        <p:nvPicPr>
          <p:cNvPr id="448" name="Google Shape;448;g3434e29b362_2_130"/>
          <p:cNvPicPr preferRelativeResize="0"/>
          <p:nvPr/>
        </p:nvPicPr>
        <p:blipFill>
          <a:blip r:embed="rId5">
            <a:alphaModFix/>
          </a:blip>
          <a:stretch>
            <a:fillRect/>
          </a:stretch>
        </p:blipFill>
        <p:spPr>
          <a:xfrm>
            <a:off x="1902075" y="1526075"/>
            <a:ext cx="14345552" cy="86655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g3434e29b362_0_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54" name="Google Shape;454;g3434e29b362_0_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55" name="Google Shape;455;g3434e29b362_0_0"/>
          <p:cNvSpPr txBox="1"/>
          <p:nvPr/>
        </p:nvSpPr>
        <p:spPr>
          <a:xfrm>
            <a:off x="556050" y="0"/>
            <a:ext cx="17175900" cy="13392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8700" b="1">
                <a:solidFill>
                  <a:srgbClr val="275791"/>
                </a:solidFill>
                <a:latin typeface="Atma"/>
                <a:ea typeface="Atma"/>
                <a:cs typeface="Atma"/>
                <a:sym typeface="Atma"/>
              </a:rPr>
              <a:t>Analysis in Product Category </a:t>
            </a:r>
            <a:endParaRPr sz="1100"/>
          </a:p>
        </p:txBody>
      </p:sp>
      <p:pic>
        <p:nvPicPr>
          <p:cNvPr id="456" name="Google Shape;456;g3434e29b362_0_0"/>
          <p:cNvPicPr preferRelativeResize="0"/>
          <p:nvPr/>
        </p:nvPicPr>
        <p:blipFill>
          <a:blip r:embed="rId5">
            <a:alphaModFix/>
          </a:blip>
          <a:stretch>
            <a:fillRect/>
          </a:stretch>
        </p:blipFill>
        <p:spPr>
          <a:xfrm>
            <a:off x="4064624" y="1381174"/>
            <a:ext cx="11246276" cy="82698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g3434e29b362_5_2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62" name="Google Shape;462;g3434e29b362_5_2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63" name="Google Shape;463;g3434e29b362_5_20"/>
          <p:cNvSpPr txBox="1"/>
          <p:nvPr/>
        </p:nvSpPr>
        <p:spPr>
          <a:xfrm>
            <a:off x="556050" y="0"/>
            <a:ext cx="17175900" cy="13392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8700" b="1">
                <a:solidFill>
                  <a:srgbClr val="275791"/>
                </a:solidFill>
                <a:latin typeface="Atma"/>
                <a:ea typeface="Atma"/>
                <a:cs typeface="Atma"/>
                <a:sym typeface="Atma"/>
              </a:rPr>
              <a:t>Analysis in Product Category </a:t>
            </a:r>
            <a:endParaRPr sz="1100"/>
          </a:p>
        </p:txBody>
      </p:sp>
      <p:pic>
        <p:nvPicPr>
          <p:cNvPr id="464" name="Google Shape;464;g3434e29b362_5_20"/>
          <p:cNvPicPr preferRelativeResize="0"/>
          <p:nvPr/>
        </p:nvPicPr>
        <p:blipFill>
          <a:blip r:embed="rId5">
            <a:alphaModFix/>
          </a:blip>
          <a:stretch>
            <a:fillRect/>
          </a:stretch>
        </p:blipFill>
        <p:spPr>
          <a:xfrm>
            <a:off x="4838375" y="1564362"/>
            <a:ext cx="7984250" cy="79034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g3434e29b362_4_17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70" name="Google Shape;470;g3434e29b362_4_170"/>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71" name="Google Shape;471;g3434e29b362_4_170"/>
          <p:cNvSpPr txBox="1"/>
          <p:nvPr/>
        </p:nvSpPr>
        <p:spPr>
          <a:xfrm>
            <a:off x="-176675" y="0"/>
            <a:ext cx="17908500" cy="19395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6000" b="1">
                <a:solidFill>
                  <a:srgbClr val="275791"/>
                </a:solidFill>
                <a:latin typeface="Atma"/>
                <a:ea typeface="Atma"/>
                <a:cs typeface="Atma"/>
                <a:sym typeface="Atma"/>
              </a:rPr>
              <a:t>Analysis in </a:t>
            </a:r>
            <a:br>
              <a:rPr lang="en-US" sz="6000" b="1">
                <a:solidFill>
                  <a:srgbClr val="275791"/>
                </a:solidFill>
                <a:latin typeface="Atma"/>
                <a:ea typeface="Atma"/>
                <a:cs typeface="Atma"/>
                <a:sym typeface="Atma"/>
              </a:rPr>
            </a:br>
            <a:r>
              <a:rPr lang="en-US" sz="6000" b="1">
                <a:solidFill>
                  <a:srgbClr val="275791"/>
                </a:solidFill>
                <a:latin typeface="Atma"/>
                <a:ea typeface="Atma"/>
                <a:cs typeface="Atma"/>
                <a:sym typeface="Atma"/>
              </a:rPr>
              <a:t>Product Category Association</a:t>
            </a:r>
            <a:endParaRPr sz="6000"/>
          </a:p>
        </p:txBody>
      </p:sp>
      <p:pic>
        <p:nvPicPr>
          <p:cNvPr id="472" name="Google Shape;472;g3434e29b362_4_170"/>
          <p:cNvPicPr preferRelativeResize="0"/>
          <p:nvPr/>
        </p:nvPicPr>
        <p:blipFill>
          <a:blip r:embed="rId5">
            <a:alphaModFix/>
          </a:blip>
          <a:stretch>
            <a:fillRect/>
          </a:stretch>
        </p:blipFill>
        <p:spPr>
          <a:xfrm>
            <a:off x="-327050" y="1865015"/>
            <a:ext cx="10128124" cy="8036960"/>
          </a:xfrm>
          <a:prstGeom prst="rect">
            <a:avLst/>
          </a:prstGeom>
          <a:noFill/>
          <a:ln>
            <a:noFill/>
          </a:ln>
        </p:spPr>
      </p:pic>
      <p:pic>
        <p:nvPicPr>
          <p:cNvPr id="473" name="Google Shape;473;g3434e29b362_4_170"/>
          <p:cNvPicPr preferRelativeResize="0"/>
          <p:nvPr/>
        </p:nvPicPr>
        <p:blipFill>
          <a:blip r:embed="rId6">
            <a:alphaModFix/>
          </a:blip>
          <a:stretch>
            <a:fillRect/>
          </a:stretch>
        </p:blipFill>
        <p:spPr>
          <a:xfrm>
            <a:off x="10007203" y="1865025"/>
            <a:ext cx="7901450" cy="7897602"/>
          </a:xfrm>
          <a:prstGeom prst="rect">
            <a:avLst/>
          </a:prstGeom>
          <a:noFill/>
          <a:ln>
            <a:noFill/>
          </a:ln>
        </p:spPr>
      </p:pic>
      <p:pic>
        <p:nvPicPr>
          <p:cNvPr id="474" name="Google Shape;474;g3434e29b362_4_170"/>
          <p:cNvPicPr preferRelativeResize="0"/>
          <p:nvPr/>
        </p:nvPicPr>
        <p:blipFill>
          <a:blip r:embed="rId7">
            <a:alphaModFix/>
          </a:blip>
          <a:stretch>
            <a:fillRect/>
          </a:stretch>
        </p:blipFill>
        <p:spPr>
          <a:xfrm>
            <a:off x="11531113" y="2714625"/>
            <a:ext cx="5248275" cy="4857750"/>
          </a:xfrm>
          <a:prstGeom prst="rect">
            <a:avLst/>
          </a:prstGeom>
          <a:noFill/>
          <a:ln>
            <a:noFill/>
          </a:ln>
        </p:spPr>
      </p:pic>
      <p:sp>
        <p:nvSpPr>
          <p:cNvPr id="475" name="Google Shape;475;g3434e29b362_4_170"/>
          <p:cNvSpPr/>
          <p:nvPr/>
        </p:nvSpPr>
        <p:spPr>
          <a:xfrm>
            <a:off x="9933625" y="2493200"/>
            <a:ext cx="736200" cy="696900"/>
          </a:xfrm>
          <a:prstGeom prst="rect">
            <a:avLst/>
          </a:prstGeom>
          <a:noFill/>
          <a:ln w="1143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76" name="Google Shape;476;g3434e29b362_4_170"/>
          <p:cNvSpPr/>
          <p:nvPr/>
        </p:nvSpPr>
        <p:spPr>
          <a:xfrm>
            <a:off x="1438275" y="2714625"/>
            <a:ext cx="432000" cy="372900"/>
          </a:xfrm>
          <a:prstGeom prst="rect">
            <a:avLst/>
          </a:prstGeom>
          <a:noFill/>
          <a:ln w="1143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76"/>
                                        </p:tgtEl>
                                        <p:attrNameLst>
                                          <p:attrName>style.visibility</p:attrName>
                                        </p:attrNameLst>
                                      </p:cBhvr>
                                      <p:to>
                                        <p:strVal val="visible"/>
                                      </p:to>
                                    </p:set>
                                  </p:childTnLst>
                                </p:cTn>
                              </p:par>
                            </p:childTnLst>
                          </p:cTn>
                        </p:par>
                        <p:par>
                          <p:cTn id="13" fill="hold">
                            <p:stCondLst>
                              <p:cond delay="0"/>
                            </p:stCondLst>
                            <p:childTnLst>
                              <p:par>
                                <p:cTn id="14" presetID="23" presetClass="entr" presetSubtype="16" fill="hold" nodeType="afterEffect">
                                  <p:stCondLst>
                                    <p:cond delay="0"/>
                                  </p:stCondLst>
                                  <p:childTnLst>
                                    <p:set>
                                      <p:cBhvr>
                                        <p:cTn id="15" dur="1" fill="hold">
                                          <p:stCondLst>
                                            <p:cond delay="0"/>
                                          </p:stCondLst>
                                        </p:cTn>
                                        <p:tgtEl>
                                          <p:spTgt spid="474"/>
                                        </p:tgtEl>
                                        <p:attrNameLst>
                                          <p:attrName>style.visibility</p:attrName>
                                        </p:attrNameLst>
                                      </p:cBhvr>
                                      <p:to>
                                        <p:strVal val="visible"/>
                                      </p:to>
                                    </p:set>
                                    <p:anim calcmode="lin" valueType="num">
                                      <p:cBhvr additive="base">
                                        <p:cTn id="16" dur="1000"/>
                                        <p:tgtEl>
                                          <p:spTgt spid="474"/>
                                        </p:tgtEl>
                                        <p:attrNameLst>
                                          <p:attrName>ppt_w</p:attrName>
                                        </p:attrNameLst>
                                      </p:cBhvr>
                                      <p:tavLst>
                                        <p:tav tm="0">
                                          <p:val>
                                            <p:strVal val="0"/>
                                          </p:val>
                                        </p:tav>
                                        <p:tav tm="100000">
                                          <p:val>
                                            <p:strVal val="#ppt_w"/>
                                          </p:val>
                                        </p:tav>
                                      </p:tavLst>
                                    </p:anim>
                                    <p:anim calcmode="lin" valueType="num">
                                      <p:cBhvr additive="base">
                                        <p:cTn id="17" dur="1000"/>
                                        <p:tgtEl>
                                          <p:spTgt spid="47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g3434e29b362_4_179"/>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82" name="Google Shape;482;g3434e29b362_4_179"/>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83" name="Google Shape;483;g3434e29b362_4_179"/>
          <p:cNvSpPr txBox="1"/>
          <p:nvPr/>
        </p:nvSpPr>
        <p:spPr>
          <a:xfrm>
            <a:off x="556050" y="0"/>
            <a:ext cx="17175900" cy="2489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7700" b="1">
                <a:solidFill>
                  <a:srgbClr val="275791"/>
                </a:solidFill>
                <a:latin typeface="Atma"/>
                <a:ea typeface="Atma"/>
                <a:cs typeface="Atma"/>
                <a:sym typeface="Atma"/>
              </a:rPr>
              <a:t>Association Rules of Product Categories in Single Purchase Orders</a:t>
            </a:r>
            <a:endParaRPr sz="100"/>
          </a:p>
        </p:txBody>
      </p:sp>
      <p:pic>
        <p:nvPicPr>
          <p:cNvPr id="484" name="Google Shape;484;g3434e29b362_4_179"/>
          <p:cNvPicPr preferRelativeResize="0"/>
          <p:nvPr/>
        </p:nvPicPr>
        <p:blipFill>
          <a:blip r:embed="rId5">
            <a:alphaModFix/>
          </a:blip>
          <a:stretch>
            <a:fillRect/>
          </a:stretch>
        </p:blipFill>
        <p:spPr>
          <a:xfrm>
            <a:off x="-165827" y="3730088"/>
            <a:ext cx="11137200" cy="5526450"/>
          </a:xfrm>
          <a:prstGeom prst="rect">
            <a:avLst/>
          </a:prstGeom>
          <a:noFill/>
          <a:ln>
            <a:noFill/>
          </a:ln>
        </p:spPr>
      </p:pic>
      <p:pic>
        <p:nvPicPr>
          <p:cNvPr id="485" name="Google Shape;485;g3434e29b362_4_179"/>
          <p:cNvPicPr preferRelativeResize="0"/>
          <p:nvPr/>
        </p:nvPicPr>
        <p:blipFill>
          <a:blip r:embed="rId6">
            <a:alphaModFix/>
          </a:blip>
          <a:stretch>
            <a:fillRect/>
          </a:stretch>
        </p:blipFill>
        <p:spPr>
          <a:xfrm>
            <a:off x="11621725" y="3278613"/>
            <a:ext cx="6057900" cy="64293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489"/>
        <p:cNvGrpSpPr/>
        <p:nvPr/>
      </p:nvGrpSpPr>
      <p:grpSpPr>
        <a:xfrm>
          <a:off x="0" y="0"/>
          <a:ext cx="0" cy="0"/>
          <a:chOff x="0" y="0"/>
          <a:chExt cx="0" cy="0"/>
        </a:xfrm>
      </p:grpSpPr>
      <p:sp>
        <p:nvSpPr>
          <p:cNvPr id="490" name="Google Shape;490;g3434e29b362_4_16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491" name="Google Shape;491;g3434e29b362_4_161"/>
          <p:cNvSpPr/>
          <p:nvPr/>
        </p:nvSpPr>
        <p:spPr>
          <a:xfrm rot="5400000">
            <a:off x="-6112173" y="337406"/>
            <a:ext cx="12224345" cy="10357354"/>
          </a:xfrm>
          <a:custGeom>
            <a:avLst/>
            <a:gdLst/>
            <a:ahLst/>
            <a:cxnLst/>
            <a:rect l="l" t="t" r="r" b="b"/>
            <a:pathLst>
              <a:path w="12224345" h="10357354" extrusionOk="0">
                <a:moveTo>
                  <a:pt x="12224346" y="10357354"/>
                </a:moveTo>
                <a:lnTo>
                  <a:pt x="0" y="10357354"/>
                </a:lnTo>
                <a:lnTo>
                  <a:pt x="0" y="0"/>
                </a:lnTo>
                <a:lnTo>
                  <a:pt x="12224346" y="0"/>
                </a:lnTo>
                <a:lnTo>
                  <a:pt x="12224346" y="10357354"/>
                </a:lnTo>
                <a:close/>
              </a:path>
            </a:pathLst>
          </a:custGeom>
          <a:blipFill rotWithShape="1">
            <a:blip r:embed="rId4">
              <a:alphaModFix/>
            </a:blip>
            <a:stretch>
              <a:fillRect/>
            </a:stretch>
          </a:blipFill>
          <a:ln>
            <a:noFill/>
          </a:ln>
        </p:spPr>
      </p:sp>
      <p:sp>
        <p:nvSpPr>
          <p:cNvPr id="492" name="Google Shape;492;g3434e29b362_4_161"/>
          <p:cNvSpPr txBox="1"/>
          <p:nvPr/>
        </p:nvSpPr>
        <p:spPr>
          <a:xfrm>
            <a:off x="556050" y="0"/>
            <a:ext cx="17175900" cy="2909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Analysis in Association Rule  of Product Category  </a:t>
            </a:r>
            <a:endParaRPr/>
          </a:p>
        </p:txBody>
      </p:sp>
      <p:pic>
        <p:nvPicPr>
          <p:cNvPr id="493" name="Google Shape;493;g3434e29b362_4_161"/>
          <p:cNvPicPr preferRelativeResize="0"/>
          <p:nvPr/>
        </p:nvPicPr>
        <p:blipFill>
          <a:blip r:embed="rId5">
            <a:alphaModFix/>
          </a:blip>
          <a:stretch>
            <a:fillRect/>
          </a:stretch>
        </p:blipFill>
        <p:spPr>
          <a:xfrm>
            <a:off x="6000750" y="3707475"/>
            <a:ext cx="6286500" cy="49530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499" name="Google Shape;499;p5"/>
          <p:cNvSpPr/>
          <p:nvPr/>
        </p:nvSpPr>
        <p:spPr>
          <a:xfrm rot="5400000" flipH="1">
            <a:off x="9449168" y="2589257"/>
            <a:ext cx="12224345" cy="10357354"/>
          </a:xfrm>
          <a:custGeom>
            <a:avLst/>
            <a:gdLst/>
            <a:ahLst/>
            <a:cxnLst/>
            <a:rect l="l" t="t" r="r" b="b"/>
            <a:pathLst>
              <a:path w="12224345" h="10357354" extrusionOk="0">
                <a:moveTo>
                  <a:pt x="0" y="10357354"/>
                </a:moveTo>
                <a:lnTo>
                  <a:pt x="12224345" y="10357354"/>
                </a:lnTo>
                <a:lnTo>
                  <a:pt x="12224345" y="0"/>
                </a:lnTo>
                <a:lnTo>
                  <a:pt x="0" y="0"/>
                </a:lnTo>
                <a:lnTo>
                  <a:pt x="0" y="10357354"/>
                </a:lnTo>
                <a:close/>
              </a:path>
            </a:pathLst>
          </a:custGeom>
          <a:blipFill rotWithShape="1">
            <a:blip r:embed="rId4">
              <a:alphaModFix/>
            </a:blip>
            <a:stretch>
              <a:fillRect/>
            </a:stretch>
          </a:blipFill>
          <a:ln>
            <a:noFill/>
          </a:ln>
        </p:spPr>
      </p:sp>
      <p:sp>
        <p:nvSpPr>
          <p:cNvPr id="500" name="Google Shape;500;p5"/>
          <p:cNvSpPr/>
          <p:nvPr/>
        </p:nvSpPr>
        <p:spPr>
          <a:xfrm rot="-561636">
            <a:off x="14504124" y="711229"/>
            <a:ext cx="2673300" cy="3931323"/>
          </a:xfrm>
          <a:custGeom>
            <a:avLst/>
            <a:gdLst/>
            <a:ahLst/>
            <a:cxnLst/>
            <a:rect l="l" t="t" r="r" b="b"/>
            <a:pathLst>
              <a:path w="2673300" h="3931323" extrusionOk="0">
                <a:moveTo>
                  <a:pt x="0" y="0"/>
                </a:moveTo>
                <a:lnTo>
                  <a:pt x="2673300" y="0"/>
                </a:lnTo>
                <a:lnTo>
                  <a:pt x="2673300" y="3931323"/>
                </a:lnTo>
                <a:lnTo>
                  <a:pt x="0" y="3931323"/>
                </a:lnTo>
                <a:lnTo>
                  <a:pt x="0" y="0"/>
                </a:lnTo>
                <a:close/>
              </a:path>
            </a:pathLst>
          </a:custGeom>
          <a:blipFill rotWithShape="1">
            <a:blip r:embed="rId5">
              <a:alphaModFix/>
            </a:blip>
            <a:stretch>
              <a:fillRect/>
            </a:stretch>
          </a:blipFill>
          <a:ln>
            <a:noFill/>
          </a:ln>
        </p:spPr>
      </p:sp>
      <p:sp>
        <p:nvSpPr>
          <p:cNvPr id="501" name="Google Shape;501;p5"/>
          <p:cNvSpPr/>
          <p:nvPr/>
        </p:nvSpPr>
        <p:spPr>
          <a:xfrm>
            <a:off x="11055509" y="3484088"/>
            <a:ext cx="5947222" cy="5774212"/>
          </a:xfrm>
          <a:custGeom>
            <a:avLst/>
            <a:gdLst/>
            <a:ahLst/>
            <a:cxnLst/>
            <a:rect l="l" t="t" r="r" b="b"/>
            <a:pathLst>
              <a:path w="5947222" h="5774212" extrusionOk="0">
                <a:moveTo>
                  <a:pt x="0" y="0"/>
                </a:moveTo>
                <a:lnTo>
                  <a:pt x="5947222" y="0"/>
                </a:lnTo>
                <a:lnTo>
                  <a:pt x="5947222" y="5774212"/>
                </a:lnTo>
                <a:lnTo>
                  <a:pt x="0" y="5774212"/>
                </a:lnTo>
                <a:lnTo>
                  <a:pt x="0" y="0"/>
                </a:lnTo>
                <a:close/>
              </a:path>
            </a:pathLst>
          </a:custGeom>
          <a:blipFill rotWithShape="1">
            <a:blip r:embed="rId6">
              <a:alphaModFix/>
            </a:blip>
            <a:stretch>
              <a:fillRect/>
            </a:stretch>
          </a:blipFill>
          <a:ln>
            <a:noFill/>
          </a:ln>
        </p:spPr>
      </p:sp>
      <p:sp>
        <p:nvSpPr>
          <p:cNvPr id="502" name="Google Shape;502;p5"/>
          <p:cNvSpPr txBox="1"/>
          <p:nvPr/>
        </p:nvSpPr>
        <p:spPr>
          <a:xfrm>
            <a:off x="-1835175" y="1906350"/>
            <a:ext cx="16037400" cy="59106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Challenges </a:t>
            </a:r>
            <a:br>
              <a:rPr lang="en-US" sz="12000" b="1">
                <a:solidFill>
                  <a:srgbClr val="275791"/>
                </a:solidFill>
                <a:latin typeface="Atma"/>
                <a:ea typeface="Atma"/>
                <a:cs typeface="Atma"/>
                <a:sym typeface="Atma"/>
              </a:rPr>
            </a:br>
            <a:r>
              <a:rPr lang="en-US" sz="12000" b="1">
                <a:solidFill>
                  <a:srgbClr val="275791"/>
                </a:solidFill>
                <a:latin typeface="Atma"/>
                <a:ea typeface="Atma"/>
                <a:cs typeface="Atma"/>
                <a:sym typeface="Atma"/>
              </a:rPr>
              <a:t>&amp; </a:t>
            </a:r>
            <a:br>
              <a:rPr lang="en-US" sz="12000" b="1">
                <a:solidFill>
                  <a:srgbClr val="275791"/>
                </a:solidFill>
                <a:latin typeface="Atma"/>
                <a:ea typeface="Atma"/>
                <a:cs typeface="Atma"/>
                <a:sym typeface="Atma"/>
              </a:rPr>
            </a:br>
            <a:r>
              <a:rPr lang="en-US" sz="12000" b="1">
                <a:solidFill>
                  <a:srgbClr val="275791"/>
                </a:solidFill>
                <a:latin typeface="Atma"/>
                <a:ea typeface="Atma"/>
                <a:cs typeface="Atma"/>
                <a:sym typeface="Atma"/>
              </a:rPr>
              <a:t>Limitations</a:t>
            </a:r>
            <a:endParaRPr sz="12000"/>
          </a:p>
        </p:txBody>
      </p:sp>
      <p:sp>
        <p:nvSpPr>
          <p:cNvPr id="503" name="Google Shape;503;p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119" name="Google Shape;119;p2"/>
          <p:cNvSpPr/>
          <p:nvPr/>
        </p:nvSpPr>
        <p:spPr>
          <a:xfrm rot="5400000" flipH="1">
            <a:off x="-6112173" y="337406"/>
            <a:ext cx="12224345" cy="10357354"/>
          </a:xfrm>
          <a:custGeom>
            <a:avLst/>
            <a:gdLst/>
            <a:ahLst/>
            <a:cxnLst/>
            <a:rect l="l" t="t" r="r" b="b"/>
            <a:pathLst>
              <a:path w="12224345" h="10357354" extrusionOk="0">
                <a:moveTo>
                  <a:pt x="0" y="10357354"/>
                </a:moveTo>
                <a:lnTo>
                  <a:pt x="12224346" y="10357354"/>
                </a:lnTo>
                <a:lnTo>
                  <a:pt x="12224346" y="0"/>
                </a:lnTo>
                <a:lnTo>
                  <a:pt x="0" y="0"/>
                </a:lnTo>
                <a:lnTo>
                  <a:pt x="0" y="10357354"/>
                </a:lnTo>
                <a:close/>
              </a:path>
            </a:pathLst>
          </a:custGeom>
          <a:blipFill rotWithShape="1">
            <a:blip r:embed="rId4">
              <a:alphaModFix/>
            </a:blip>
            <a:stretch>
              <a:fillRect/>
            </a:stretch>
          </a:blipFill>
          <a:ln>
            <a:noFill/>
          </a:ln>
        </p:spPr>
      </p:sp>
      <p:sp>
        <p:nvSpPr>
          <p:cNvPr id="120" name="Google Shape;120;p2"/>
          <p:cNvSpPr/>
          <p:nvPr/>
        </p:nvSpPr>
        <p:spPr>
          <a:xfrm rot="154594">
            <a:off x="-1051671" y="1807677"/>
            <a:ext cx="5023439" cy="5954507"/>
          </a:xfrm>
          <a:custGeom>
            <a:avLst/>
            <a:gdLst/>
            <a:ahLst/>
            <a:cxnLst/>
            <a:rect l="l" t="t" r="r" b="b"/>
            <a:pathLst>
              <a:path w="5018360" h="5948487" extrusionOk="0">
                <a:moveTo>
                  <a:pt x="0" y="0"/>
                </a:moveTo>
                <a:lnTo>
                  <a:pt x="5018360" y="0"/>
                </a:lnTo>
                <a:lnTo>
                  <a:pt x="5018360" y="5948487"/>
                </a:lnTo>
                <a:lnTo>
                  <a:pt x="0" y="5948487"/>
                </a:lnTo>
                <a:lnTo>
                  <a:pt x="0" y="0"/>
                </a:lnTo>
                <a:close/>
              </a:path>
            </a:pathLst>
          </a:custGeom>
          <a:blipFill rotWithShape="1">
            <a:blip r:embed="rId5">
              <a:alphaModFix/>
            </a:blip>
            <a:stretch>
              <a:fillRect/>
            </a:stretch>
          </a:blipFill>
          <a:ln>
            <a:noFill/>
          </a:ln>
        </p:spPr>
      </p:sp>
      <p:sp>
        <p:nvSpPr>
          <p:cNvPr id="121" name="Google Shape;121;p2"/>
          <p:cNvSpPr/>
          <p:nvPr/>
        </p:nvSpPr>
        <p:spPr>
          <a:xfrm rot="-683654">
            <a:off x="843254" y="5636420"/>
            <a:ext cx="2507994" cy="3405917"/>
          </a:xfrm>
          <a:custGeom>
            <a:avLst/>
            <a:gdLst/>
            <a:ahLst/>
            <a:cxnLst/>
            <a:rect l="l" t="t" r="r" b="b"/>
            <a:pathLst>
              <a:path w="2508739" h="3406929" extrusionOk="0">
                <a:moveTo>
                  <a:pt x="0" y="0"/>
                </a:moveTo>
                <a:lnTo>
                  <a:pt x="2508739" y="0"/>
                </a:lnTo>
                <a:lnTo>
                  <a:pt x="2508739" y="3406929"/>
                </a:lnTo>
                <a:lnTo>
                  <a:pt x="0" y="3406929"/>
                </a:lnTo>
                <a:lnTo>
                  <a:pt x="0" y="0"/>
                </a:lnTo>
                <a:close/>
              </a:path>
            </a:pathLst>
          </a:custGeom>
          <a:blipFill rotWithShape="1">
            <a:blip r:embed="rId6">
              <a:alphaModFix/>
            </a:blip>
            <a:stretch>
              <a:fillRect/>
            </a:stretch>
          </a:blipFill>
          <a:ln>
            <a:noFill/>
          </a:ln>
        </p:spPr>
      </p:sp>
      <p:sp>
        <p:nvSpPr>
          <p:cNvPr id="122" name="Google Shape;122;p2"/>
          <p:cNvSpPr txBox="1"/>
          <p:nvPr/>
        </p:nvSpPr>
        <p:spPr>
          <a:xfrm>
            <a:off x="5980270" y="283101"/>
            <a:ext cx="10137600" cy="21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endParaRPr/>
          </a:p>
        </p:txBody>
      </p:sp>
      <p:sp>
        <p:nvSpPr>
          <p:cNvPr id="123" name="Google Shape;123;p2"/>
          <p:cNvSpPr txBox="1"/>
          <p:nvPr/>
        </p:nvSpPr>
        <p:spPr>
          <a:xfrm>
            <a:off x="4332300" y="2064875"/>
            <a:ext cx="13955700" cy="6902400"/>
          </a:xfrm>
          <a:prstGeom prst="rect">
            <a:avLst/>
          </a:prstGeom>
          <a:noFill/>
          <a:ln>
            <a:noFill/>
          </a:ln>
        </p:spPr>
        <p:txBody>
          <a:bodyPr spcFirstLastPara="1" wrap="square" lIns="0" tIns="0" rIns="0" bIns="0" anchor="t" anchorCtr="0">
            <a:spAutoFit/>
          </a:bodyPr>
          <a:lstStyle/>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Diagnose essential factors contributing to Revenue</a:t>
            </a:r>
            <a:endParaRPr sz="4152">
              <a:solidFill>
                <a:srgbClr val="06023D"/>
              </a:solidFill>
              <a:latin typeface="Mali Light"/>
              <a:ea typeface="Mali Light"/>
              <a:cs typeface="Mali Light"/>
              <a:sym typeface="Mali Light"/>
            </a:endParaRPr>
          </a:p>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Analyze transaction frequency (time-series)</a:t>
            </a:r>
            <a:endParaRPr sz="4152">
              <a:solidFill>
                <a:srgbClr val="06023D"/>
              </a:solidFill>
              <a:latin typeface="Mali Light"/>
              <a:ea typeface="Mali Light"/>
              <a:cs typeface="Mali Light"/>
              <a:sym typeface="Mali Light"/>
            </a:endParaRPr>
          </a:p>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Examine product sales performance</a:t>
            </a:r>
            <a:endParaRPr sz="4152">
              <a:solidFill>
                <a:srgbClr val="06023D"/>
              </a:solidFill>
              <a:latin typeface="Mali Light"/>
              <a:ea typeface="Mali Light"/>
              <a:cs typeface="Mali Light"/>
              <a:sym typeface="Mali Light"/>
            </a:endParaRPr>
          </a:p>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Study customer demographics </a:t>
            </a:r>
            <a:endParaRPr sz="4152">
              <a:solidFill>
                <a:srgbClr val="06023D"/>
              </a:solidFill>
              <a:latin typeface="Mali Light"/>
              <a:ea typeface="Mali Light"/>
              <a:cs typeface="Mali Light"/>
              <a:sym typeface="Mali Light"/>
            </a:endParaRPr>
          </a:p>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Investigate customer behaviors in different diversities, mainly focus on tenure and coupon.</a:t>
            </a:r>
            <a:endParaRPr sz="4152">
              <a:solidFill>
                <a:srgbClr val="06023D"/>
              </a:solidFill>
              <a:latin typeface="Mali Light"/>
              <a:ea typeface="Mali Light"/>
              <a:cs typeface="Mali Light"/>
              <a:sym typeface="Mali Light"/>
            </a:endParaRPr>
          </a:p>
          <a:p>
            <a:pPr marL="457200" marR="0" lvl="0" indent="-492252" algn="l" rtl="0">
              <a:lnSpc>
                <a:spcPct val="140004"/>
              </a:lnSpc>
              <a:spcBef>
                <a:spcPts val="0"/>
              </a:spcBef>
              <a:spcAft>
                <a:spcPts val="0"/>
              </a:spcAft>
              <a:buClr>
                <a:srgbClr val="06023D"/>
              </a:buClr>
              <a:buSzPts val="4152"/>
              <a:buFont typeface="Mali Light"/>
              <a:buChar char="●"/>
            </a:pPr>
            <a:r>
              <a:rPr lang="en-US" sz="4152">
                <a:solidFill>
                  <a:srgbClr val="06023D"/>
                </a:solidFill>
                <a:latin typeface="Mali Light"/>
                <a:ea typeface="Mali Light"/>
                <a:cs typeface="Mali Light"/>
                <a:sym typeface="Mali Light"/>
              </a:rPr>
              <a:t>Optimize business revenue (online shopping)</a:t>
            </a:r>
            <a:endParaRPr sz="4152">
              <a:solidFill>
                <a:srgbClr val="06023D"/>
              </a:solidFill>
              <a:latin typeface="Mali Light"/>
              <a:ea typeface="Mali Light"/>
              <a:cs typeface="Mali Light"/>
              <a:sym typeface="Mali Light"/>
            </a:endParaRPr>
          </a:p>
          <a:p>
            <a:pPr marL="457200" marR="0" lvl="0" indent="0" algn="l" rtl="0">
              <a:lnSpc>
                <a:spcPct val="140004"/>
              </a:lnSpc>
              <a:spcBef>
                <a:spcPts val="0"/>
              </a:spcBef>
              <a:spcAft>
                <a:spcPts val="0"/>
              </a:spcAft>
              <a:buNone/>
            </a:pPr>
            <a:endParaRPr sz="4152">
              <a:solidFill>
                <a:srgbClr val="06023D"/>
              </a:solidFill>
              <a:latin typeface="Mali Light"/>
              <a:ea typeface="Mali Light"/>
              <a:cs typeface="Mali Light"/>
              <a:sym typeface="Mali Light"/>
            </a:endParaRPr>
          </a:p>
        </p:txBody>
      </p:sp>
      <p:sp>
        <p:nvSpPr>
          <p:cNvPr id="124" name="Google Shape;124;p2"/>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g33b1984bead_0_7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09" name="Google Shape;509;g33b1984bead_0_78"/>
          <p:cNvSpPr/>
          <p:nvPr/>
        </p:nvSpPr>
        <p:spPr>
          <a:xfrm rot="5400000" flipH="1">
            <a:off x="9449168" y="2589257"/>
            <a:ext cx="12224345" cy="10357354"/>
          </a:xfrm>
          <a:custGeom>
            <a:avLst/>
            <a:gdLst/>
            <a:ahLst/>
            <a:cxnLst/>
            <a:rect l="l" t="t" r="r" b="b"/>
            <a:pathLst>
              <a:path w="12224345" h="10357354" extrusionOk="0">
                <a:moveTo>
                  <a:pt x="0" y="10357354"/>
                </a:moveTo>
                <a:lnTo>
                  <a:pt x="12224345" y="10357354"/>
                </a:lnTo>
                <a:lnTo>
                  <a:pt x="12224345" y="0"/>
                </a:lnTo>
                <a:lnTo>
                  <a:pt x="0" y="0"/>
                </a:lnTo>
                <a:lnTo>
                  <a:pt x="0" y="10357354"/>
                </a:lnTo>
                <a:close/>
              </a:path>
            </a:pathLst>
          </a:custGeom>
          <a:blipFill rotWithShape="1">
            <a:blip r:embed="rId4">
              <a:alphaModFix/>
            </a:blip>
            <a:stretch>
              <a:fillRect/>
            </a:stretch>
          </a:blipFill>
          <a:ln>
            <a:noFill/>
          </a:ln>
        </p:spPr>
      </p:sp>
      <p:sp>
        <p:nvSpPr>
          <p:cNvPr id="510" name="Google Shape;510;g33b1984bead_0_78"/>
          <p:cNvSpPr/>
          <p:nvPr/>
        </p:nvSpPr>
        <p:spPr>
          <a:xfrm rot="-560680">
            <a:off x="14503881" y="711495"/>
            <a:ext cx="2675388" cy="3934393"/>
          </a:xfrm>
          <a:custGeom>
            <a:avLst/>
            <a:gdLst/>
            <a:ahLst/>
            <a:cxnLst/>
            <a:rect l="l" t="t" r="r" b="b"/>
            <a:pathLst>
              <a:path w="2673300" h="3931323" extrusionOk="0">
                <a:moveTo>
                  <a:pt x="0" y="0"/>
                </a:moveTo>
                <a:lnTo>
                  <a:pt x="2673300" y="0"/>
                </a:lnTo>
                <a:lnTo>
                  <a:pt x="2673300" y="3931323"/>
                </a:lnTo>
                <a:lnTo>
                  <a:pt x="0" y="3931323"/>
                </a:lnTo>
                <a:lnTo>
                  <a:pt x="0" y="0"/>
                </a:lnTo>
                <a:close/>
              </a:path>
            </a:pathLst>
          </a:custGeom>
          <a:blipFill rotWithShape="1">
            <a:blip r:embed="rId5">
              <a:alphaModFix/>
            </a:blip>
            <a:stretch>
              <a:fillRect/>
            </a:stretch>
          </a:blipFill>
          <a:ln>
            <a:noFill/>
          </a:ln>
        </p:spPr>
      </p:sp>
      <p:sp>
        <p:nvSpPr>
          <p:cNvPr id="511" name="Google Shape;511;g33b1984bead_0_78"/>
          <p:cNvSpPr/>
          <p:nvPr/>
        </p:nvSpPr>
        <p:spPr>
          <a:xfrm>
            <a:off x="12340784" y="4512788"/>
            <a:ext cx="5947222" cy="5774212"/>
          </a:xfrm>
          <a:custGeom>
            <a:avLst/>
            <a:gdLst/>
            <a:ahLst/>
            <a:cxnLst/>
            <a:rect l="l" t="t" r="r" b="b"/>
            <a:pathLst>
              <a:path w="5947222" h="5774212" extrusionOk="0">
                <a:moveTo>
                  <a:pt x="0" y="0"/>
                </a:moveTo>
                <a:lnTo>
                  <a:pt x="5947222" y="0"/>
                </a:lnTo>
                <a:lnTo>
                  <a:pt x="5947222" y="5774212"/>
                </a:lnTo>
                <a:lnTo>
                  <a:pt x="0" y="5774212"/>
                </a:lnTo>
                <a:lnTo>
                  <a:pt x="0" y="0"/>
                </a:lnTo>
                <a:close/>
              </a:path>
            </a:pathLst>
          </a:custGeom>
          <a:blipFill rotWithShape="1">
            <a:blip r:embed="rId6">
              <a:alphaModFix/>
            </a:blip>
            <a:stretch>
              <a:fillRect/>
            </a:stretch>
          </a:blipFill>
          <a:ln>
            <a:noFill/>
          </a:ln>
        </p:spPr>
      </p:sp>
      <p:sp>
        <p:nvSpPr>
          <p:cNvPr id="512" name="Google Shape;512;g33b1984bead_0_78"/>
          <p:cNvSpPr txBox="1"/>
          <p:nvPr/>
        </p:nvSpPr>
        <p:spPr>
          <a:xfrm>
            <a:off x="202175" y="1654300"/>
            <a:ext cx="13660800" cy="11491200"/>
          </a:xfrm>
          <a:prstGeom prst="rect">
            <a:avLst/>
          </a:prstGeom>
          <a:noFill/>
          <a:ln>
            <a:noFill/>
          </a:ln>
        </p:spPr>
        <p:txBody>
          <a:bodyPr spcFirstLastPara="1" wrap="square" lIns="0" tIns="0" rIns="0" bIns="0" anchor="t" anchorCtr="0">
            <a:spAutoFit/>
          </a:bodyPr>
          <a:lstStyle/>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Lack of informations </a:t>
            </a:r>
            <a:endParaRPr sz="4552">
              <a:solidFill>
                <a:srgbClr val="06023D"/>
              </a:solidFill>
              <a:latin typeface="Mali Light"/>
              <a:ea typeface="Mali Light"/>
              <a:cs typeface="Mali Light"/>
              <a:sym typeface="Mali Light"/>
            </a:endParaRPr>
          </a:p>
          <a:p>
            <a:pPr marL="914400" marR="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running costs &amp; original price to calculate the net profit.</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Determinations in spends</a:t>
            </a:r>
            <a:endParaRPr sz="4552">
              <a:solidFill>
                <a:srgbClr val="06023D"/>
              </a:solidFill>
              <a:latin typeface="Mali Light"/>
              <a:ea typeface="Mali Light"/>
              <a:cs typeface="Mali Light"/>
              <a:sym typeface="Mali Light"/>
            </a:endParaRPr>
          </a:p>
          <a:p>
            <a:pPr marL="914400" marR="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Online spends &amp; Offline spends columns are undefined in the dataset.</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Idiopathic reasons of not using coupons</a:t>
            </a:r>
            <a:endParaRPr sz="4552">
              <a:solidFill>
                <a:srgbClr val="06023D"/>
              </a:solidFill>
              <a:latin typeface="Mali Light"/>
              <a:ea typeface="Mali Light"/>
              <a:cs typeface="Mali Light"/>
              <a:sym typeface="Mali Light"/>
            </a:endParaRPr>
          </a:p>
          <a:p>
            <a:pPr marL="914400" marR="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Majority of customers clicked the coupons without using it.</a:t>
            </a: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513" name="Google Shape;513;g33b1984bead_0_78"/>
          <p:cNvSpPr txBox="1"/>
          <p:nvPr/>
        </p:nvSpPr>
        <p:spPr>
          <a:xfrm>
            <a:off x="202175" y="270350"/>
            <a:ext cx="16037400" cy="1385400"/>
          </a:xfrm>
          <a:prstGeom prst="rect">
            <a:avLst/>
          </a:prstGeom>
          <a:noFill/>
          <a:ln>
            <a:noFill/>
          </a:ln>
        </p:spPr>
        <p:txBody>
          <a:bodyPr spcFirstLastPara="1" wrap="square" lIns="0" tIns="0" rIns="0" bIns="0" anchor="t" anchorCtr="0">
            <a:spAutoFit/>
          </a:bodyPr>
          <a:lstStyle/>
          <a:p>
            <a:pPr marL="0" lvl="0" indent="0" algn="l" rtl="0">
              <a:lnSpc>
                <a:spcPct val="110000"/>
              </a:lnSpc>
              <a:spcBef>
                <a:spcPts val="0"/>
              </a:spcBef>
              <a:spcAft>
                <a:spcPts val="0"/>
              </a:spcAft>
              <a:buClr>
                <a:schemeClr val="dk1"/>
              </a:buClr>
              <a:buSzPts val="1100"/>
              <a:buFont typeface="Arial"/>
              <a:buNone/>
            </a:pPr>
            <a:r>
              <a:rPr lang="en-US" sz="9000" b="1">
                <a:solidFill>
                  <a:srgbClr val="275791"/>
                </a:solidFill>
                <a:latin typeface="Atma"/>
                <a:ea typeface="Atma"/>
                <a:cs typeface="Atma"/>
                <a:sym typeface="Atma"/>
              </a:rPr>
              <a:t>Discussion of challenges</a:t>
            </a:r>
            <a:endParaRPr/>
          </a:p>
        </p:txBody>
      </p:sp>
      <p:sp>
        <p:nvSpPr>
          <p:cNvPr id="514" name="Google Shape;514;g33b1984bead_0_7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g33b1984bead_0_8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20" name="Google Shape;520;g33b1984bead_0_87"/>
          <p:cNvSpPr/>
          <p:nvPr/>
        </p:nvSpPr>
        <p:spPr>
          <a:xfrm rot="5400000" flipH="1">
            <a:off x="9449168" y="2589257"/>
            <a:ext cx="12224345" cy="10357354"/>
          </a:xfrm>
          <a:custGeom>
            <a:avLst/>
            <a:gdLst/>
            <a:ahLst/>
            <a:cxnLst/>
            <a:rect l="l" t="t" r="r" b="b"/>
            <a:pathLst>
              <a:path w="12224345" h="10357354" extrusionOk="0">
                <a:moveTo>
                  <a:pt x="0" y="10357354"/>
                </a:moveTo>
                <a:lnTo>
                  <a:pt x="12224345" y="10357354"/>
                </a:lnTo>
                <a:lnTo>
                  <a:pt x="12224345" y="0"/>
                </a:lnTo>
                <a:lnTo>
                  <a:pt x="0" y="0"/>
                </a:lnTo>
                <a:lnTo>
                  <a:pt x="0" y="10357354"/>
                </a:lnTo>
                <a:close/>
              </a:path>
            </a:pathLst>
          </a:custGeom>
          <a:blipFill rotWithShape="1">
            <a:blip r:embed="rId4">
              <a:alphaModFix/>
            </a:blip>
            <a:stretch>
              <a:fillRect/>
            </a:stretch>
          </a:blipFill>
          <a:ln>
            <a:noFill/>
          </a:ln>
        </p:spPr>
      </p:sp>
      <p:sp>
        <p:nvSpPr>
          <p:cNvPr id="521" name="Google Shape;521;g33b1984bead_0_87"/>
          <p:cNvSpPr/>
          <p:nvPr/>
        </p:nvSpPr>
        <p:spPr>
          <a:xfrm rot="-560680">
            <a:off x="14503881" y="711495"/>
            <a:ext cx="2675388" cy="3934393"/>
          </a:xfrm>
          <a:custGeom>
            <a:avLst/>
            <a:gdLst/>
            <a:ahLst/>
            <a:cxnLst/>
            <a:rect l="l" t="t" r="r" b="b"/>
            <a:pathLst>
              <a:path w="2673300" h="3931323" extrusionOk="0">
                <a:moveTo>
                  <a:pt x="0" y="0"/>
                </a:moveTo>
                <a:lnTo>
                  <a:pt x="2673300" y="0"/>
                </a:lnTo>
                <a:lnTo>
                  <a:pt x="2673300" y="3931323"/>
                </a:lnTo>
                <a:lnTo>
                  <a:pt x="0" y="3931323"/>
                </a:lnTo>
                <a:lnTo>
                  <a:pt x="0" y="0"/>
                </a:lnTo>
                <a:close/>
              </a:path>
            </a:pathLst>
          </a:custGeom>
          <a:blipFill rotWithShape="1">
            <a:blip r:embed="rId5">
              <a:alphaModFix/>
            </a:blip>
            <a:stretch>
              <a:fillRect/>
            </a:stretch>
          </a:blipFill>
          <a:ln>
            <a:noFill/>
          </a:ln>
        </p:spPr>
      </p:sp>
      <p:sp>
        <p:nvSpPr>
          <p:cNvPr id="522" name="Google Shape;522;g33b1984bead_0_87"/>
          <p:cNvSpPr/>
          <p:nvPr/>
        </p:nvSpPr>
        <p:spPr>
          <a:xfrm>
            <a:off x="11055509" y="3484088"/>
            <a:ext cx="5947222" cy="5774212"/>
          </a:xfrm>
          <a:custGeom>
            <a:avLst/>
            <a:gdLst/>
            <a:ahLst/>
            <a:cxnLst/>
            <a:rect l="l" t="t" r="r" b="b"/>
            <a:pathLst>
              <a:path w="5947222" h="5774212" extrusionOk="0">
                <a:moveTo>
                  <a:pt x="0" y="0"/>
                </a:moveTo>
                <a:lnTo>
                  <a:pt x="5947222" y="0"/>
                </a:lnTo>
                <a:lnTo>
                  <a:pt x="5947222" y="5774212"/>
                </a:lnTo>
                <a:lnTo>
                  <a:pt x="0" y="5774212"/>
                </a:lnTo>
                <a:lnTo>
                  <a:pt x="0" y="0"/>
                </a:lnTo>
                <a:close/>
              </a:path>
            </a:pathLst>
          </a:custGeom>
          <a:blipFill rotWithShape="1">
            <a:blip r:embed="rId6">
              <a:alphaModFix/>
            </a:blip>
            <a:stretch>
              <a:fillRect/>
            </a:stretch>
          </a:blipFill>
          <a:ln>
            <a:noFill/>
          </a:ln>
        </p:spPr>
      </p:sp>
      <p:sp>
        <p:nvSpPr>
          <p:cNvPr id="523" name="Google Shape;523;g33b1984bead_0_87"/>
          <p:cNvSpPr txBox="1"/>
          <p:nvPr/>
        </p:nvSpPr>
        <p:spPr>
          <a:xfrm>
            <a:off x="1288600" y="520000"/>
            <a:ext cx="16037400" cy="2909100"/>
          </a:xfrm>
          <a:prstGeom prst="rect">
            <a:avLst/>
          </a:prstGeom>
          <a:noFill/>
          <a:ln>
            <a:noFill/>
          </a:ln>
        </p:spPr>
        <p:txBody>
          <a:bodyPr spcFirstLastPara="1" wrap="square" lIns="0" tIns="0" rIns="0" bIns="0" anchor="t" anchorCtr="0">
            <a:spAutoFit/>
          </a:bodyPr>
          <a:lstStyle/>
          <a:p>
            <a:pPr marL="0" lvl="0" indent="0" algn="l" rtl="0">
              <a:lnSpc>
                <a:spcPct val="110000"/>
              </a:lnSpc>
              <a:spcBef>
                <a:spcPts val="0"/>
              </a:spcBef>
              <a:spcAft>
                <a:spcPts val="0"/>
              </a:spcAft>
              <a:buSzPts val="1100"/>
              <a:buNone/>
            </a:pPr>
            <a:r>
              <a:rPr lang="en-US" sz="9000" b="1">
                <a:solidFill>
                  <a:srgbClr val="275791"/>
                </a:solidFill>
                <a:latin typeface="Atma"/>
                <a:ea typeface="Atma"/>
                <a:cs typeface="Atma"/>
                <a:sym typeface="Atma"/>
              </a:rPr>
              <a:t>Limitations of the approach or dataset </a:t>
            </a:r>
            <a:endParaRPr sz="9000" b="1">
              <a:solidFill>
                <a:srgbClr val="275791"/>
              </a:solidFill>
              <a:latin typeface="Atma"/>
              <a:ea typeface="Atma"/>
              <a:cs typeface="Atma"/>
              <a:sym typeface="Atma"/>
            </a:endParaRPr>
          </a:p>
        </p:txBody>
      </p:sp>
      <p:sp>
        <p:nvSpPr>
          <p:cNvPr id="524" name="Google Shape;524;g33b1984bead_0_87"/>
          <p:cNvSpPr txBox="1"/>
          <p:nvPr/>
        </p:nvSpPr>
        <p:spPr>
          <a:xfrm>
            <a:off x="387525" y="3429100"/>
            <a:ext cx="9995100" cy="6771000"/>
          </a:xfrm>
          <a:prstGeom prst="rect">
            <a:avLst/>
          </a:prstGeom>
          <a:noFill/>
          <a:ln>
            <a:noFill/>
          </a:ln>
        </p:spPr>
        <p:txBody>
          <a:bodyPr spcFirstLastPara="1" wrap="square" lIns="91425" tIns="91425" rIns="91425" bIns="91425" anchor="t" anchorCtr="0">
            <a:spAutoFit/>
          </a:bodyPr>
          <a:lstStyle/>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Missing information such as product cost, who paid the delivery fee.</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Offline &amp; Online spends in determination</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Lack of cost information to calculate net revenue column</a:t>
            </a:r>
            <a:endParaRPr sz="4552">
              <a:solidFill>
                <a:srgbClr val="06023D"/>
              </a:solidFill>
              <a:latin typeface="Mali Light"/>
              <a:ea typeface="Mali Light"/>
              <a:cs typeface="Mali Light"/>
              <a:sym typeface="Mali Light"/>
            </a:endParaRPr>
          </a:p>
        </p:txBody>
      </p:sp>
      <p:sp>
        <p:nvSpPr>
          <p:cNvPr id="525" name="Google Shape;525;g33b1984bead_0_87"/>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g33b1984bead_0_9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31" name="Google Shape;531;g33b1984bead_0_96"/>
          <p:cNvSpPr/>
          <p:nvPr/>
        </p:nvSpPr>
        <p:spPr>
          <a:xfrm rot="5400000" flipH="1">
            <a:off x="9449168" y="2589257"/>
            <a:ext cx="12224345" cy="10357354"/>
          </a:xfrm>
          <a:custGeom>
            <a:avLst/>
            <a:gdLst/>
            <a:ahLst/>
            <a:cxnLst/>
            <a:rect l="l" t="t" r="r" b="b"/>
            <a:pathLst>
              <a:path w="12224345" h="10357354" extrusionOk="0">
                <a:moveTo>
                  <a:pt x="0" y="10357354"/>
                </a:moveTo>
                <a:lnTo>
                  <a:pt x="12224345" y="10357354"/>
                </a:lnTo>
                <a:lnTo>
                  <a:pt x="12224345" y="0"/>
                </a:lnTo>
                <a:lnTo>
                  <a:pt x="0" y="0"/>
                </a:lnTo>
                <a:lnTo>
                  <a:pt x="0" y="10357354"/>
                </a:lnTo>
                <a:close/>
              </a:path>
            </a:pathLst>
          </a:custGeom>
          <a:blipFill rotWithShape="1">
            <a:blip r:embed="rId4">
              <a:alphaModFix/>
            </a:blip>
            <a:stretch>
              <a:fillRect/>
            </a:stretch>
          </a:blipFill>
          <a:ln>
            <a:noFill/>
          </a:ln>
        </p:spPr>
      </p:sp>
      <p:sp>
        <p:nvSpPr>
          <p:cNvPr id="532" name="Google Shape;532;g33b1984bead_0_96"/>
          <p:cNvSpPr/>
          <p:nvPr/>
        </p:nvSpPr>
        <p:spPr>
          <a:xfrm rot="-560680">
            <a:off x="13693606" y="1239920"/>
            <a:ext cx="2675388" cy="3934393"/>
          </a:xfrm>
          <a:custGeom>
            <a:avLst/>
            <a:gdLst/>
            <a:ahLst/>
            <a:cxnLst/>
            <a:rect l="l" t="t" r="r" b="b"/>
            <a:pathLst>
              <a:path w="2673300" h="3931323" extrusionOk="0">
                <a:moveTo>
                  <a:pt x="0" y="0"/>
                </a:moveTo>
                <a:lnTo>
                  <a:pt x="2673300" y="0"/>
                </a:lnTo>
                <a:lnTo>
                  <a:pt x="2673300" y="3931323"/>
                </a:lnTo>
                <a:lnTo>
                  <a:pt x="0" y="3931323"/>
                </a:lnTo>
                <a:lnTo>
                  <a:pt x="0" y="0"/>
                </a:lnTo>
                <a:close/>
              </a:path>
            </a:pathLst>
          </a:custGeom>
          <a:blipFill rotWithShape="1">
            <a:blip r:embed="rId5">
              <a:alphaModFix/>
            </a:blip>
            <a:stretch>
              <a:fillRect/>
            </a:stretch>
          </a:blipFill>
          <a:ln>
            <a:noFill/>
          </a:ln>
        </p:spPr>
      </p:sp>
      <p:sp>
        <p:nvSpPr>
          <p:cNvPr id="533" name="Google Shape;533;g33b1984bead_0_96"/>
          <p:cNvSpPr/>
          <p:nvPr/>
        </p:nvSpPr>
        <p:spPr>
          <a:xfrm>
            <a:off x="12867972" y="4512788"/>
            <a:ext cx="5947222" cy="5774212"/>
          </a:xfrm>
          <a:custGeom>
            <a:avLst/>
            <a:gdLst/>
            <a:ahLst/>
            <a:cxnLst/>
            <a:rect l="l" t="t" r="r" b="b"/>
            <a:pathLst>
              <a:path w="5947222" h="5774212" extrusionOk="0">
                <a:moveTo>
                  <a:pt x="0" y="0"/>
                </a:moveTo>
                <a:lnTo>
                  <a:pt x="5947222" y="0"/>
                </a:lnTo>
                <a:lnTo>
                  <a:pt x="5947222" y="5774212"/>
                </a:lnTo>
                <a:lnTo>
                  <a:pt x="0" y="5774212"/>
                </a:lnTo>
                <a:lnTo>
                  <a:pt x="0" y="0"/>
                </a:lnTo>
                <a:close/>
              </a:path>
            </a:pathLst>
          </a:custGeom>
          <a:blipFill rotWithShape="1">
            <a:blip r:embed="rId6">
              <a:alphaModFix/>
            </a:blip>
            <a:stretch>
              <a:fillRect/>
            </a:stretch>
          </a:blipFill>
          <a:ln>
            <a:noFill/>
          </a:ln>
        </p:spPr>
      </p:sp>
      <p:sp>
        <p:nvSpPr>
          <p:cNvPr id="534" name="Google Shape;534;g33b1984bead_0_96"/>
          <p:cNvSpPr txBox="1"/>
          <p:nvPr/>
        </p:nvSpPr>
        <p:spPr>
          <a:xfrm>
            <a:off x="1288600" y="3568450"/>
            <a:ext cx="13660800" cy="6586500"/>
          </a:xfrm>
          <a:prstGeom prst="rect">
            <a:avLst/>
          </a:prstGeom>
          <a:noFill/>
          <a:ln>
            <a:noFill/>
          </a:ln>
        </p:spPr>
        <p:txBody>
          <a:bodyPr spcFirstLastPara="1" wrap="square" lIns="0" tIns="0" rIns="0" bIns="0" anchor="t" anchorCtr="0">
            <a:spAutoFit/>
          </a:bodyPr>
          <a:lstStyle/>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Find out the definition of the offline &amp; online spends</a:t>
            </a:r>
            <a:endParaRPr sz="4552">
              <a:solidFill>
                <a:srgbClr val="06023D"/>
              </a:solidFill>
              <a:latin typeface="Mali Light"/>
              <a:ea typeface="Mali Light"/>
              <a:cs typeface="Mali Light"/>
              <a:sym typeface="Mali Light"/>
            </a:endParaRPr>
          </a:p>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Assessment about pre- &amp; post-order customer service satisfaction to stimulate sales.</a:t>
            </a:r>
            <a:endParaRPr sz="4552">
              <a:solidFill>
                <a:srgbClr val="06023D"/>
              </a:solidFill>
              <a:latin typeface="Mali Light"/>
              <a:ea typeface="Mali Light"/>
              <a:cs typeface="Mali Light"/>
              <a:sym typeface="Mali Light"/>
            </a:endParaRPr>
          </a:p>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Questionnaires about further improvement on delivery service, product durability &amp; website design to maintain the customers’ loyalty. </a:t>
            </a:r>
            <a:endParaRPr sz="4552">
              <a:solidFill>
                <a:srgbClr val="06023D"/>
              </a:solidFill>
              <a:latin typeface="Mali Light"/>
              <a:ea typeface="Mali Light"/>
              <a:cs typeface="Mali Light"/>
              <a:sym typeface="Mali Light"/>
            </a:endParaRPr>
          </a:p>
        </p:txBody>
      </p:sp>
      <p:sp>
        <p:nvSpPr>
          <p:cNvPr id="535" name="Google Shape;535;g33b1984bead_0_96"/>
          <p:cNvSpPr txBox="1"/>
          <p:nvPr/>
        </p:nvSpPr>
        <p:spPr>
          <a:xfrm>
            <a:off x="1443525" y="659350"/>
            <a:ext cx="16037400" cy="2909100"/>
          </a:xfrm>
          <a:prstGeom prst="rect">
            <a:avLst/>
          </a:prstGeom>
          <a:noFill/>
          <a:ln>
            <a:noFill/>
          </a:ln>
        </p:spPr>
        <p:txBody>
          <a:bodyPr spcFirstLastPara="1" wrap="square" lIns="0" tIns="0" rIns="0" bIns="0" anchor="t" anchorCtr="0">
            <a:spAutoFit/>
          </a:bodyPr>
          <a:lstStyle/>
          <a:p>
            <a:pPr marL="0" lvl="0" indent="0" algn="l" rtl="0">
              <a:lnSpc>
                <a:spcPct val="110000"/>
              </a:lnSpc>
              <a:spcBef>
                <a:spcPts val="0"/>
              </a:spcBef>
              <a:spcAft>
                <a:spcPts val="0"/>
              </a:spcAft>
              <a:buClr>
                <a:schemeClr val="dk1"/>
              </a:buClr>
              <a:buSzPts val="1100"/>
              <a:buFont typeface="Arial"/>
              <a:buNone/>
            </a:pPr>
            <a:r>
              <a:rPr lang="en-US" sz="9000" b="1">
                <a:solidFill>
                  <a:srgbClr val="275791"/>
                </a:solidFill>
                <a:latin typeface="Atma"/>
                <a:ea typeface="Atma"/>
                <a:cs typeface="Atma"/>
                <a:sym typeface="Atma"/>
              </a:rPr>
              <a:t>Potential areas for future improvement</a:t>
            </a:r>
            <a:endParaRPr/>
          </a:p>
        </p:txBody>
      </p:sp>
      <p:sp>
        <p:nvSpPr>
          <p:cNvPr id="536" name="Google Shape;536;g33b1984bead_0_9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g33b1984bead_0_15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42" name="Google Shape;542;g33b1984bead_0_155"/>
          <p:cNvSpPr/>
          <p:nvPr/>
        </p:nvSpPr>
        <p:spPr>
          <a:xfrm rot="5400000">
            <a:off x="-4318528" y="4730227"/>
            <a:ext cx="12227030" cy="8025378"/>
          </a:xfrm>
          <a:custGeom>
            <a:avLst/>
            <a:gdLst/>
            <a:ahLst/>
            <a:cxnLst/>
            <a:rect l="l" t="t" r="r" b="b"/>
            <a:pathLst>
              <a:path w="12227030" h="8025378" extrusionOk="0">
                <a:moveTo>
                  <a:pt x="12227030" y="8025378"/>
                </a:moveTo>
                <a:lnTo>
                  <a:pt x="0" y="8025378"/>
                </a:lnTo>
                <a:lnTo>
                  <a:pt x="0" y="0"/>
                </a:lnTo>
                <a:lnTo>
                  <a:pt x="12227030" y="0"/>
                </a:lnTo>
                <a:lnTo>
                  <a:pt x="12227030" y="8025378"/>
                </a:lnTo>
                <a:close/>
              </a:path>
            </a:pathLst>
          </a:custGeom>
          <a:blipFill rotWithShape="1">
            <a:blip r:embed="rId4">
              <a:alphaModFix/>
            </a:blip>
            <a:stretch>
              <a:fillRect/>
            </a:stretch>
          </a:blipFill>
          <a:ln>
            <a:noFill/>
          </a:ln>
        </p:spPr>
      </p:sp>
      <p:sp>
        <p:nvSpPr>
          <p:cNvPr id="543" name="Google Shape;543;g33b1984bead_0_155"/>
          <p:cNvSpPr/>
          <p:nvPr/>
        </p:nvSpPr>
        <p:spPr>
          <a:xfrm>
            <a:off x="1028700" y="4546940"/>
            <a:ext cx="5156377" cy="4425109"/>
          </a:xfrm>
          <a:custGeom>
            <a:avLst/>
            <a:gdLst/>
            <a:ahLst/>
            <a:cxnLst/>
            <a:rect l="l" t="t" r="r" b="b"/>
            <a:pathLst>
              <a:path w="5156377" h="4425109" extrusionOk="0">
                <a:moveTo>
                  <a:pt x="0" y="0"/>
                </a:moveTo>
                <a:lnTo>
                  <a:pt x="5156377" y="0"/>
                </a:lnTo>
                <a:lnTo>
                  <a:pt x="5156377" y="4425109"/>
                </a:lnTo>
                <a:lnTo>
                  <a:pt x="0" y="4425109"/>
                </a:lnTo>
                <a:lnTo>
                  <a:pt x="0" y="0"/>
                </a:lnTo>
                <a:close/>
              </a:path>
            </a:pathLst>
          </a:custGeom>
          <a:blipFill rotWithShape="1">
            <a:blip r:embed="rId5">
              <a:alphaModFix/>
            </a:blip>
            <a:stretch>
              <a:fillRect/>
            </a:stretch>
          </a:blipFill>
          <a:ln>
            <a:noFill/>
          </a:ln>
        </p:spPr>
      </p:sp>
      <p:sp>
        <p:nvSpPr>
          <p:cNvPr id="544" name="Google Shape;544;g33b1984bead_0_155"/>
          <p:cNvSpPr/>
          <p:nvPr/>
        </p:nvSpPr>
        <p:spPr>
          <a:xfrm>
            <a:off x="1794987" y="1743107"/>
            <a:ext cx="2382696" cy="2200745"/>
          </a:xfrm>
          <a:custGeom>
            <a:avLst/>
            <a:gdLst/>
            <a:ahLst/>
            <a:cxnLst/>
            <a:rect l="l" t="t" r="r" b="b"/>
            <a:pathLst>
              <a:path w="2382696" h="2200745" extrusionOk="0">
                <a:moveTo>
                  <a:pt x="0" y="0"/>
                </a:moveTo>
                <a:lnTo>
                  <a:pt x="2382696" y="0"/>
                </a:lnTo>
                <a:lnTo>
                  <a:pt x="2382696" y="2200744"/>
                </a:lnTo>
                <a:lnTo>
                  <a:pt x="0" y="2200744"/>
                </a:lnTo>
                <a:lnTo>
                  <a:pt x="0" y="0"/>
                </a:lnTo>
                <a:close/>
              </a:path>
            </a:pathLst>
          </a:custGeom>
          <a:blipFill rotWithShape="1">
            <a:blip r:embed="rId6">
              <a:alphaModFix/>
            </a:blip>
            <a:stretch>
              <a:fillRect/>
            </a:stretch>
          </a:blipFill>
          <a:ln>
            <a:noFill/>
          </a:ln>
        </p:spPr>
      </p:sp>
      <p:sp>
        <p:nvSpPr>
          <p:cNvPr id="545" name="Google Shape;545;g33b1984bead_0_155"/>
          <p:cNvSpPr txBox="1"/>
          <p:nvPr/>
        </p:nvSpPr>
        <p:spPr>
          <a:xfrm>
            <a:off x="6185086" y="3429001"/>
            <a:ext cx="11166300" cy="1847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Future Work</a:t>
            </a:r>
            <a:endParaRPr sz="12000"/>
          </a:p>
        </p:txBody>
      </p:sp>
      <p:sp>
        <p:nvSpPr>
          <p:cNvPr id="546" name="Google Shape;546;g33b1984bead_0_15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g33b1984bead_0_10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52" name="Google Shape;552;g33b1984bead_0_106"/>
          <p:cNvSpPr/>
          <p:nvPr/>
        </p:nvSpPr>
        <p:spPr>
          <a:xfrm rot="5400000">
            <a:off x="-4318528" y="4730227"/>
            <a:ext cx="12227030" cy="8025378"/>
          </a:xfrm>
          <a:custGeom>
            <a:avLst/>
            <a:gdLst/>
            <a:ahLst/>
            <a:cxnLst/>
            <a:rect l="l" t="t" r="r" b="b"/>
            <a:pathLst>
              <a:path w="12227030" h="8025378" extrusionOk="0">
                <a:moveTo>
                  <a:pt x="12227030" y="8025378"/>
                </a:moveTo>
                <a:lnTo>
                  <a:pt x="0" y="8025378"/>
                </a:lnTo>
                <a:lnTo>
                  <a:pt x="0" y="0"/>
                </a:lnTo>
                <a:lnTo>
                  <a:pt x="12227030" y="0"/>
                </a:lnTo>
                <a:lnTo>
                  <a:pt x="12227030" y="8025378"/>
                </a:lnTo>
                <a:close/>
              </a:path>
            </a:pathLst>
          </a:custGeom>
          <a:blipFill rotWithShape="1">
            <a:blip r:embed="rId4">
              <a:alphaModFix/>
            </a:blip>
            <a:stretch>
              <a:fillRect/>
            </a:stretch>
          </a:blipFill>
          <a:ln>
            <a:noFill/>
          </a:ln>
        </p:spPr>
      </p:sp>
      <p:sp>
        <p:nvSpPr>
          <p:cNvPr id="553" name="Google Shape;553;g33b1984bead_0_106"/>
          <p:cNvSpPr/>
          <p:nvPr/>
        </p:nvSpPr>
        <p:spPr>
          <a:xfrm>
            <a:off x="1028700" y="4546940"/>
            <a:ext cx="5156377" cy="4425109"/>
          </a:xfrm>
          <a:custGeom>
            <a:avLst/>
            <a:gdLst/>
            <a:ahLst/>
            <a:cxnLst/>
            <a:rect l="l" t="t" r="r" b="b"/>
            <a:pathLst>
              <a:path w="5156377" h="4425109" extrusionOk="0">
                <a:moveTo>
                  <a:pt x="0" y="0"/>
                </a:moveTo>
                <a:lnTo>
                  <a:pt x="5156377" y="0"/>
                </a:lnTo>
                <a:lnTo>
                  <a:pt x="5156377" y="4425109"/>
                </a:lnTo>
                <a:lnTo>
                  <a:pt x="0" y="4425109"/>
                </a:lnTo>
                <a:lnTo>
                  <a:pt x="0" y="0"/>
                </a:lnTo>
                <a:close/>
              </a:path>
            </a:pathLst>
          </a:custGeom>
          <a:blipFill rotWithShape="1">
            <a:blip r:embed="rId5">
              <a:alphaModFix/>
            </a:blip>
            <a:stretch>
              <a:fillRect/>
            </a:stretch>
          </a:blipFill>
          <a:ln>
            <a:noFill/>
          </a:ln>
        </p:spPr>
      </p:sp>
      <p:sp>
        <p:nvSpPr>
          <p:cNvPr id="554" name="Google Shape;554;g33b1984bead_0_106"/>
          <p:cNvSpPr/>
          <p:nvPr/>
        </p:nvSpPr>
        <p:spPr>
          <a:xfrm>
            <a:off x="1794987" y="1743107"/>
            <a:ext cx="2382696" cy="2200745"/>
          </a:xfrm>
          <a:custGeom>
            <a:avLst/>
            <a:gdLst/>
            <a:ahLst/>
            <a:cxnLst/>
            <a:rect l="l" t="t" r="r" b="b"/>
            <a:pathLst>
              <a:path w="2382696" h="2200745" extrusionOk="0">
                <a:moveTo>
                  <a:pt x="0" y="0"/>
                </a:moveTo>
                <a:lnTo>
                  <a:pt x="2382696" y="0"/>
                </a:lnTo>
                <a:lnTo>
                  <a:pt x="2382696" y="2200744"/>
                </a:lnTo>
                <a:lnTo>
                  <a:pt x="0" y="2200744"/>
                </a:lnTo>
                <a:lnTo>
                  <a:pt x="0" y="0"/>
                </a:lnTo>
                <a:close/>
              </a:path>
            </a:pathLst>
          </a:custGeom>
          <a:blipFill rotWithShape="1">
            <a:blip r:embed="rId6">
              <a:alphaModFix/>
            </a:blip>
            <a:stretch>
              <a:fillRect/>
            </a:stretch>
          </a:blipFill>
          <a:ln>
            <a:noFill/>
          </a:ln>
        </p:spPr>
      </p:sp>
      <p:sp>
        <p:nvSpPr>
          <p:cNvPr id="555" name="Google Shape;555;g33b1984bead_0_106"/>
          <p:cNvSpPr txBox="1"/>
          <p:nvPr/>
        </p:nvSpPr>
        <p:spPr>
          <a:xfrm>
            <a:off x="1794975" y="653775"/>
            <a:ext cx="15861000" cy="2909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Additional ideas with </a:t>
            </a:r>
            <a:br>
              <a:rPr lang="en-US" sz="9000" b="1">
                <a:solidFill>
                  <a:srgbClr val="275791"/>
                </a:solidFill>
                <a:latin typeface="Atma"/>
                <a:ea typeface="Atma"/>
                <a:cs typeface="Atma"/>
                <a:sym typeface="Atma"/>
              </a:rPr>
            </a:br>
            <a:r>
              <a:rPr lang="en-US" sz="9000" b="1">
                <a:solidFill>
                  <a:srgbClr val="275791"/>
                </a:solidFill>
                <a:latin typeface="Atma"/>
                <a:ea typeface="Atma"/>
                <a:cs typeface="Atma"/>
                <a:sym typeface="Atma"/>
              </a:rPr>
              <a:t>Reason not implementing</a:t>
            </a:r>
            <a:endParaRPr/>
          </a:p>
        </p:txBody>
      </p:sp>
      <p:sp>
        <p:nvSpPr>
          <p:cNvPr id="556" name="Google Shape;556;g33b1984bead_0_106"/>
          <p:cNvSpPr txBox="1"/>
          <p:nvPr/>
        </p:nvSpPr>
        <p:spPr>
          <a:xfrm>
            <a:off x="6185070" y="3562884"/>
            <a:ext cx="10137600" cy="700800"/>
          </a:xfrm>
          <a:prstGeom prst="rect">
            <a:avLst/>
          </a:prstGeom>
          <a:noFill/>
          <a:ln>
            <a:noFill/>
          </a:ln>
        </p:spPr>
        <p:txBody>
          <a:bodyPr spcFirstLastPara="1" wrap="square" lIns="0" tIns="0" rIns="0" bIns="0" anchor="t" anchorCtr="0">
            <a:spAutoFit/>
          </a:bodyPr>
          <a:lstStyle/>
          <a:p>
            <a:pPr marL="45720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557" name="Google Shape;557;g33b1984bead_0_10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44</a:t>
            </a:fld>
            <a:endParaRPr/>
          </a:p>
        </p:txBody>
      </p:sp>
      <p:sp>
        <p:nvSpPr>
          <p:cNvPr id="558" name="Google Shape;558;g33b1984bead_0_106"/>
          <p:cNvSpPr txBox="1"/>
          <p:nvPr/>
        </p:nvSpPr>
        <p:spPr>
          <a:xfrm>
            <a:off x="5330100" y="4354850"/>
            <a:ext cx="12957900" cy="4809300"/>
          </a:xfrm>
          <a:prstGeom prst="rect">
            <a:avLst/>
          </a:prstGeom>
          <a:noFill/>
          <a:ln>
            <a:noFill/>
          </a:ln>
        </p:spPr>
        <p:txBody>
          <a:bodyPr spcFirstLastPara="1" wrap="square" lIns="91425" tIns="91425" rIns="91425" bIns="91425"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Deeply investigation of Individual Products</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There could be a hundred of individuals in one product category.</a:t>
            </a:r>
            <a:endParaRPr sz="4552">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Reason: Time constraint</a:t>
            </a:r>
            <a:endParaRPr sz="4552">
              <a:solidFill>
                <a:srgbClr val="06023D"/>
              </a:solidFill>
              <a:latin typeface="Mali Light"/>
              <a:ea typeface="Mali Light"/>
              <a:cs typeface="Mali Light"/>
              <a:sym typeface="Mali 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564" name="Google Shape;564;p8"/>
          <p:cNvSpPr/>
          <p:nvPr/>
        </p:nvSpPr>
        <p:spPr>
          <a:xfrm rot="5400000">
            <a:off x="-4318528" y="4730227"/>
            <a:ext cx="12227030" cy="8025378"/>
          </a:xfrm>
          <a:custGeom>
            <a:avLst/>
            <a:gdLst/>
            <a:ahLst/>
            <a:cxnLst/>
            <a:rect l="l" t="t" r="r" b="b"/>
            <a:pathLst>
              <a:path w="12227030" h="8025378" extrusionOk="0">
                <a:moveTo>
                  <a:pt x="12227030" y="8025378"/>
                </a:moveTo>
                <a:lnTo>
                  <a:pt x="0" y="8025378"/>
                </a:lnTo>
                <a:lnTo>
                  <a:pt x="0" y="0"/>
                </a:lnTo>
                <a:lnTo>
                  <a:pt x="12227030" y="0"/>
                </a:lnTo>
                <a:lnTo>
                  <a:pt x="12227030" y="8025378"/>
                </a:lnTo>
                <a:close/>
              </a:path>
            </a:pathLst>
          </a:custGeom>
          <a:blipFill rotWithShape="1">
            <a:blip r:embed="rId4">
              <a:alphaModFix/>
            </a:blip>
            <a:stretch>
              <a:fillRect/>
            </a:stretch>
          </a:blipFill>
          <a:ln>
            <a:noFill/>
          </a:ln>
        </p:spPr>
      </p:sp>
      <p:sp>
        <p:nvSpPr>
          <p:cNvPr id="565" name="Google Shape;565;p8"/>
          <p:cNvSpPr/>
          <p:nvPr/>
        </p:nvSpPr>
        <p:spPr>
          <a:xfrm>
            <a:off x="1028700" y="4546940"/>
            <a:ext cx="5156377" cy="4425109"/>
          </a:xfrm>
          <a:custGeom>
            <a:avLst/>
            <a:gdLst/>
            <a:ahLst/>
            <a:cxnLst/>
            <a:rect l="l" t="t" r="r" b="b"/>
            <a:pathLst>
              <a:path w="5156377" h="4425109" extrusionOk="0">
                <a:moveTo>
                  <a:pt x="0" y="0"/>
                </a:moveTo>
                <a:lnTo>
                  <a:pt x="5156377" y="0"/>
                </a:lnTo>
                <a:lnTo>
                  <a:pt x="5156377" y="4425109"/>
                </a:lnTo>
                <a:lnTo>
                  <a:pt x="0" y="4425109"/>
                </a:lnTo>
                <a:lnTo>
                  <a:pt x="0" y="0"/>
                </a:lnTo>
                <a:close/>
              </a:path>
            </a:pathLst>
          </a:custGeom>
          <a:blipFill rotWithShape="1">
            <a:blip r:embed="rId5">
              <a:alphaModFix/>
            </a:blip>
            <a:stretch>
              <a:fillRect/>
            </a:stretch>
          </a:blipFill>
          <a:ln>
            <a:noFill/>
          </a:ln>
        </p:spPr>
      </p:sp>
      <p:sp>
        <p:nvSpPr>
          <p:cNvPr id="566" name="Google Shape;566;p8"/>
          <p:cNvSpPr/>
          <p:nvPr/>
        </p:nvSpPr>
        <p:spPr>
          <a:xfrm>
            <a:off x="1794987" y="1743107"/>
            <a:ext cx="2382696" cy="2200745"/>
          </a:xfrm>
          <a:custGeom>
            <a:avLst/>
            <a:gdLst/>
            <a:ahLst/>
            <a:cxnLst/>
            <a:rect l="l" t="t" r="r" b="b"/>
            <a:pathLst>
              <a:path w="2382696" h="2200745" extrusionOk="0">
                <a:moveTo>
                  <a:pt x="0" y="0"/>
                </a:moveTo>
                <a:lnTo>
                  <a:pt x="2382696" y="0"/>
                </a:lnTo>
                <a:lnTo>
                  <a:pt x="2382696" y="2200744"/>
                </a:lnTo>
                <a:lnTo>
                  <a:pt x="0" y="2200744"/>
                </a:lnTo>
                <a:lnTo>
                  <a:pt x="0" y="0"/>
                </a:lnTo>
                <a:close/>
              </a:path>
            </a:pathLst>
          </a:custGeom>
          <a:blipFill rotWithShape="1">
            <a:blip r:embed="rId6">
              <a:alphaModFix/>
            </a:blip>
            <a:stretch>
              <a:fillRect/>
            </a:stretch>
          </a:blipFill>
          <a:ln>
            <a:noFill/>
          </a:ln>
        </p:spPr>
      </p:sp>
      <p:sp>
        <p:nvSpPr>
          <p:cNvPr id="567" name="Google Shape;567;p8"/>
          <p:cNvSpPr txBox="1"/>
          <p:nvPr/>
        </p:nvSpPr>
        <p:spPr>
          <a:xfrm>
            <a:off x="847476" y="611125"/>
            <a:ext cx="16980600" cy="1385400"/>
          </a:xfrm>
          <a:prstGeom prst="rect">
            <a:avLst/>
          </a:prstGeom>
          <a:noFill/>
          <a:ln>
            <a:noFill/>
          </a:ln>
        </p:spPr>
        <p:txBody>
          <a:bodyPr spcFirstLastPara="1" wrap="square" lIns="0" tIns="0" rIns="0" bIns="0" anchor="t" anchorCtr="0">
            <a:spAutoFit/>
          </a:bodyPr>
          <a:lstStyle/>
          <a:p>
            <a:pPr marL="0" lvl="0" indent="0" algn="ctr" rtl="0">
              <a:lnSpc>
                <a:spcPct val="110000"/>
              </a:lnSpc>
              <a:spcBef>
                <a:spcPts val="0"/>
              </a:spcBef>
              <a:spcAft>
                <a:spcPts val="0"/>
              </a:spcAft>
              <a:buClr>
                <a:schemeClr val="dk1"/>
              </a:buClr>
              <a:buFont typeface="Arial"/>
              <a:buNone/>
            </a:pPr>
            <a:r>
              <a:rPr lang="en-US" sz="9000" b="1">
                <a:solidFill>
                  <a:srgbClr val="275791"/>
                </a:solidFill>
                <a:latin typeface="Atma"/>
                <a:ea typeface="Atma"/>
                <a:cs typeface="Atma"/>
                <a:sym typeface="Atma"/>
              </a:rPr>
              <a:t>Recommendations</a:t>
            </a:r>
            <a:endParaRPr/>
          </a:p>
        </p:txBody>
      </p:sp>
      <p:sp>
        <p:nvSpPr>
          <p:cNvPr id="568" name="Google Shape;568;p8"/>
          <p:cNvSpPr txBox="1"/>
          <p:nvPr/>
        </p:nvSpPr>
        <p:spPr>
          <a:xfrm>
            <a:off x="6185076" y="2909100"/>
            <a:ext cx="11643000" cy="6586500"/>
          </a:xfrm>
          <a:prstGeom prst="rect">
            <a:avLst/>
          </a:prstGeom>
          <a:noFill/>
          <a:ln>
            <a:noFill/>
          </a:ln>
        </p:spPr>
        <p:txBody>
          <a:bodyPr spcFirstLastPara="1" wrap="square" lIns="0" tIns="0" rIns="0" bIns="0" anchor="t" anchorCtr="0">
            <a:spAutoFit/>
          </a:bodyPr>
          <a:lstStyle/>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Assessment about pre- &amp; post-order customer service satisfaction to stimulate sales.</a:t>
            </a:r>
            <a:endParaRPr sz="4552">
              <a:solidFill>
                <a:srgbClr val="06023D"/>
              </a:solidFill>
              <a:latin typeface="Mali Light"/>
              <a:ea typeface="Mali Light"/>
              <a:cs typeface="Mali Light"/>
              <a:sym typeface="Mali Light"/>
            </a:endParaRPr>
          </a:p>
          <a:p>
            <a:pPr marL="457200" marR="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Questionnaires about further improvement on delivery service, product durability &amp; website design to maintain the customers’ loyalty.  </a:t>
            </a:r>
            <a:endParaRPr sz="4552">
              <a:solidFill>
                <a:srgbClr val="06023D"/>
              </a:solidFill>
              <a:latin typeface="Mali Light"/>
              <a:ea typeface="Mali Light"/>
              <a:cs typeface="Mali Light"/>
              <a:sym typeface="Mali Light"/>
            </a:endParaRPr>
          </a:p>
        </p:txBody>
      </p:sp>
      <p:sp>
        <p:nvSpPr>
          <p:cNvPr id="569" name="Google Shape;569;p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9"/>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575" name="Google Shape;575;p9"/>
          <p:cNvSpPr/>
          <p:nvPr/>
        </p:nvSpPr>
        <p:spPr>
          <a:xfrm rot="-5400000" flipH="1">
            <a:off x="9449168" y="2589257"/>
            <a:ext cx="12224345" cy="10357354"/>
          </a:xfrm>
          <a:custGeom>
            <a:avLst/>
            <a:gdLst/>
            <a:ahLst/>
            <a:cxnLst/>
            <a:rect l="l" t="t" r="r" b="b"/>
            <a:pathLst>
              <a:path w="12224345" h="10357354" extrusionOk="0">
                <a:moveTo>
                  <a:pt x="12224345" y="0"/>
                </a:moveTo>
                <a:lnTo>
                  <a:pt x="0" y="0"/>
                </a:lnTo>
                <a:lnTo>
                  <a:pt x="0" y="10357354"/>
                </a:lnTo>
                <a:lnTo>
                  <a:pt x="12224345" y="10357354"/>
                </a:lnTo>
                <a:lnTo>
                  <a:pt x="12224345" y="0"/>
                </a:lnTo>
                <a:close/>
              </a:path>
            </a:pathLst>
          </a:custGeom>
          <a:blipFill rotWithShape="1">
            <a:blip r:embed="rId4">
              <a:alphaModFix/>
            </a:blip>
            <a:stretch>
              <a:fillRect/>
            </a:stretch>
          </a:blipFill>
          <a:ln>
            <a:noFill/>
          </a:ln>
        </p:spPr>
      </p:sp>
      <p:sp>
        <p:nvSpPr>
          <p:cNvPr id="576" name="Google Shape;576;p9"/>
          <p:cNvSpPr txBox="1"/>
          <p:nvPr/>
        </p:nvSpPr>
        <p:spPr>
          <a:xfrm>
            <a:off x="2045912" y="3429004"/>
            <a:ext cx="10555500" cy="18471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12000" b="1">
                <a:solidFill>
                  <a:srgbClr val="275791"/>
                </a:solidFill>
                <a:latin typeface="Atma"/>
                <a:ea typeface="Atma"/>
                <a:cs typeface="Atma"/>
                <a:sym typeface="Atma"/>
              </a:rPr>
              <a:t>Conclusion</a:t>
            </a:r>
            <a:r>
              <a:rPr lang="en-US" sz="9000" b="1" i="0" u="none" strike="noStrike" cap="none">
                <a:solidFill>
                  <a:srgbClr val="275791"/>
                </a:solidFill>
                <a:latin typeface="Atma"/>
                <a:ea typeface="Atma"/>
                <a:cs typeface="Atma"/>
                <a:sym typeface="Atma"/>
              </a:rPr>
              <a:t> </a:t>
            </a:r>
            <a:endParaRPr/>
          </a:p>
        </p:txBody>
      </p:sp>
      <p:sp>
        <p:nvSpPr>
          <p:cNvPr id="577" name="Google Shape;577;p9"/>
          <p:cNvSpPr/>
          <p:nvPr/>
        </p:nvSpPr>
        <p:spPr>
          <a:xfrm rot="-1655232">
            <a:off x="13861965" y="1277625"/>
            <a:ext cx="1110996" cy="4114800"/>
          </a:xfrm>
          <a:custGeom>
            <a:avLst/>
            <a:gdLst/>
            <a:ahLst/>
            <a:cxnLst/>
            <a:rect l="l" t="t" r="r" b="b"/>
            <a:pathLst>
              <a:path w="1110996" h="4114800" extrusionOk="0">
                <a:moveTo>
                  <a:pt x="0" y="0"/>
                </a:moveTo>
                <a:lnTo>
                  <a:pt x="1110996" y="0"/>
                </a:lnTo>
                <a:lnTo>
                  <a:pt x="1110996" y="4114800"/>
                </a:lnTo>
                <a:lnTo>
                  <a:pt x="0" y="4114800"/>
                </a:lnTo>
                <a:lnTo>
                  <a:pt x="0" y="0"/>
                </a:lnTo>
                <a:close/>
              </a:path>
            </a:pathLst>
          </a:custGeom>
          <a:blipFill rotWithShape="1">
            <a:blip r:embed="rId5">
              <a:alphaModFix/>
            </a:blip>
            <a:stretch>
              <a:fillRect/>
            </a:stretch>
          </a:blipFill>
          <a:ln>
            <a:noFill/>
          </a:ln>
        </p:spPr>
      </p:sp>
      <p:sp>
        <p:nvSpPr>
          <p:cNvPr id="578" name="Google Shape;578;p9"/>
          <p:cNvSpPr/>
          <p:nvPr/>
        </p:nvSpPr>
        <p:spPr>
          <a:xfrm>
            <a:off x="12601391" y="1028700"/>
            <a:ext cx="1166943" cy="1539134"/>
          </a:xfrm>
          <a:custGeom>
            <a:avLst/>
            <a:gdLst/>
            <a:ahLst/>
            <a:cxnLst/>
            <a:rect l="l" t="t" r="r" b="b"/>
            <a:pathLst>
              <a:path w="1166943" h="1539134" extrusionOk="0">
                <a:moveTo>
                  <a:pt x="0" y="0"/>
                </a:moveTo>
                <a:lnTo>
                  <a:pt x="1166943" y="0"/>
                </a:lnTo>
                <a:lnTo>
                  <a:pt x="1166943" y="1539134"/>
                </a:lnTo>
                <a:lnTo>
                  <a:pt x="0" y="1539134"/>
                </a:lnTo>
                <a:lnTo>
                  <a:pt x="0" y="0"/>
                </a:lnTo>
                <a:close/>
              </a:path>
            </a:pathLst>
          </a:custGeom>
          <a:blipFill rotWithShape="1">
            <a:blip r:embed="rId6">
              <a:alphaModFix/>
            </a:blip>
            <a:stretch>
              <a:fillRect/>
            </a:stretch>
          </a:blipFill>
          <a:ln>
            <a:noFill/>
          </a:ln>
        </p:spPr>
      </p:sp>
      <p:sp>
        <p:nvSpPr>
          <p:cNvPr id="579" name="Google Shape;579;p9"/>
          <p:cNvSpPr/>
          <p:nvPr/>
        </p:nvSpPr>
        <p:spPr>
          <a:xfrm>
            <a:off x="14269849" y="4280036"/>
            <a:ext cx="1722176" cy="2271455"/>
          </a:xfrm>
          <a:custGeom>
            <a:avLst/>
            <a:gdLst/>
            <a:ahLst/>
            <a:cxnLst/>
            <a:rect l="l" t="t" r="r" b="b"/>
            <a:pathLst>
              <a:path w="1722176" h="2271455" extrusionOk="0">
                <a:moveTo>
                  <a:pt x="0" y="0"/>
                </a:moveTo>
                <a:lnTo>
                  <a:pt x="1722175" y="0"/>
                </a:lnTo>
                <a:lnTo>
                  <a:pt x="1722175" y="2271455"/>
                </a:lnTo>
                <a:lnTo>
                  <a:pt x="0" y="2271455"/>
                </a:lnTo>
                <a:lnTo>
                  <a:pt x="0" y="0"/>
                </a:lnTo>
                <a:close/>
              </a:path>
            </a:pathLst>
          </a:custGeom>
          <a:blipFill rotWithShape="1">
            <a:blip r:embed="rId7">
              <a:alphaModFix/>
            </a:blip>
            <a:stretch>
              <a:fillRect/>
            </a:stretch>
          </a:blipFill>
          <a:ln>
            <a:noFill/>
          </a:ln>
        </p:spPr>
      </p:sp>
      <p:sp>
        <p:nvSpPr>
          <p:cNvPr id="580" name="Google Shape;580;p9"/>
          <p:cNvSpPr/>
          <p:nvPr/>
        </p:nvSpPr>
        <p:spPr>
          <a:xfrm>
            <a:off x="11844145" y="6668025"/>
            <a:ext cx="5699967" cy="2393986"/>
          </a:xfrm>
          <a:custGeom>
            <a:avLst/>
            <a:gdLst/>
            <a:ahLst/>
            <a:cxnLst/>
            <a:rect l="l" t="t" r="r" b="b"/>
            <a:pathLst>
              <a:path w="5699967" h="2393986" extrusionOk="0">
                <a:moveTo>
                  <a:pt x="0" y="0"/>
                </a:moveTo>
                <a:lnTo>
                  <a:pt x="5699967" y="0"/>
                </a:lnTo>
                <a:lnTo>
                  <a:pt x="5699967" y="2393987"/>
                </a:lnTo>
                <a:lnTo>
                  <a:pt x="0" y="2393987"/>
                </a:lnTo>
                <a:lnTo>
                  <a:pt x="0" y="0"/>
                </a:lnTo>
                <a:close/>
              </a:path>
            </a:pathLst>
          </a:custGeom>
          <a:blipFill rotWithShape="1">
            <a:blip r:embed="rId8">
              <a:alphaModFix/>
            </a:blip>
            <a:stretch>
              <a:fillRect/>
            </a:stretch>
          </a:blipFill>
          <a:ln>
            <a:noFill/>
          </a:ln>
        </p:spPr>
      </p:sp>
      <p:sp>
        <p:nvSpPr>
          <p:cNvPr id="581" name="Google Shape;581;p9"/>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g33b1984bead_0_16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587" name="Google Shape;587;g33b1984bead_0_165"/>
          <p:cNvSpPr/>
          <p:nvPr/>
        </p:nvSpPr>
        <p:spPr>
          <a:xfrm rot="-5400000" flipH="1">
            <a:off x="9449168" y="2589257"/>
            <a:ext cx="12224345" cy="10357354"/>
          </a:xfrm>
          <a:custGeom>
            <a:avLst/>
            <a:gdLst/>
            <a:ahLst/>
            <a:cxnLst/>
            <a:rect l="l" t="t" r="r" b="b"/>
            <a:pathLst>
              <a:path w="12224345" h="10357354" extrusionOk="0">
                <a:moveTo>
                  <a:pt x="12224345" y="0"/>
                </a:moveTo>
                <a:lnTo>
                  <a:pt x="0" y="0"/>
                </a:lnTo>
                <a:lnTo>
                  <a:pt x="0" y="10357354"/>
                </a:lnTo>
                <a:lnTo>
                  <a:pt x="12224345" y="10357354"/>
                </a:lnTo>
                <a:lnTo>
                  <a:pt x="12224345" y="0"/>
                </a:lnTo>
                <a:close/>
              </a:path>
            </a:pathLst>
          </a:custGeom>
          <a:blipFill rotWithShape="1">
            <a:blip r:embed="rId4">
              <a:alphaModFix/>
            </a:blip>
            <a:stretch>
              <a:fillRect/>
            </a:stretch>
          </a:blipFill>
          <a:ln>
            <a:noFill/>
          </a:ln>
        </p:spPr>
      </p:sp>
      <p:sp>
        <p:nvSpPr>
          <p:cNvPr id="588" name="Google Shape;588;g33b1984bead_0_165"/>
          <p:cNvSpPr txBox="1"/>
          <p:nvPr/>
        </p:nvSpPr>
        <p:spPr>
          <a:xfrm>
            <a:off x="1330194" y="519900"/>
            <a:ext cx="15627600" cy="2909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Summary of the project's objectives and achievements</a:t>
            </a:r>
            <a:endParaRPr/>
          </a:p>
        </p:txBody>
      </p:sp>
      <p:sp>
        <p:nvSpPr>
          <p:cNvPr id="589" name="Google Shape;589;g33b1984bead_0_165"/>
          <p:cNvSpPr/>
          <p:nvPr/>
        </p:nvSpPr>
        <p:spPr>
          <a:xfrm rot="-1651514">
            <a:off x="14895438" y="3452855"/>
            <a:ext cx="1111864" cy="4118013"/>
          </a:xfrm>
          <a:custGeom>
            <a:avLst/>
            <a:gdLst/>
            <a:ahLst/>
            <a:cxnLst/>
            <a:rect l="l" t="t" r="r" b="b"/>
            <a:pathLst>
              <a:path w="1110996" h="4114800" extrusionOk="0">
                <a:moveTo>
                  <a:pt x="0" y="0"/>
                </a:moveTo>
                <a:lnTo>
                  <a:pt x="1110996" y="0"/>
                </a:lnTo>
                <a:lnTo>
                  <a:pt x="1110996" y="4114800"/>
                </a:lnTo>
                <a:lnTo>
                  <a:pt x="0" y="4114800"/>
                </a:lnTo>
                <a:lnTo>
                  <a:pt x="0" y="0"/>
                </a:lnTo>
                <a:close/>
              </a:path>
            </a:pathLst>
          </a:custGeom>
          <a:blipFill rotWithShape="1">
            <a:blip r:embed="rId5">
              <a:alphaModFix/>
            </a:blip>
            <a:stretch>
              <a:fillRect/>
            </a:stretch>
          </a:blipFill>
          <a:ln>
            <a:noFill/>
          </a:ln>
        </p:spPr>
      </p:sp>
      <p:sp>
        <p:nvSpPr>
          <p:cNvPr id="590" name="Google Shape;590;g33b1984bead_0_165"/>
          <p:cNvSpPr/>
          <p:nvPr/>
        </p:nvSpPr>
        <p:spPr>
          <a:xfrm>
            <a:off x="13165066" y="3150075"/>
            <a:ext cx="1166943" cy="1539134"/>
          </a:xfrm>
          <a:custGeom>
            <a:avLst/>
            <a:gdLst/>
            <a:ahLst/>
            <a:cxnLst/>
            <a:rect l="l" t="t" r="r" b="b"/>
            <a:pathLst>
              <a:path w="1166943" h="1539134" extrusionOk="0">
                <a:moveTo>
                  <a:pt x="0" y="0"/>
                </a:moveTo>
                <a:lnTo>
                  <a:pt x="1166943" y="0"/>
                </a:lnTo>
                <a:lnTo>
                  <a:pt x="1166943" y="1539134"/>
                </a:lnTo>
                <a:lnTo>
                  <a:pt x="0" y="1539134"/>
                </a:lnTo>
                <a:lnTo>
                  <a:pt x="0" y="0"/>
                </a:lnTo>
                <a:close/>
              </a:path>
            </a:pathLst>
          </a:custGeom>
          <a:blipFill rotWithShape="1">
            <a:blip r:embed="rId6">
              <a:alphaModFix/>
            </a:blip>
            <a:stretch>
              <a:fillRect/>
            </a:stretch>
          </a:blipFill>
          <a:ln>
            <a:noFill/>
          </a:ln>
        </p:spPr>
      </p:sp>
      <p:sp>
        <p:nvSpPr>
          <p:cNvPr id="591" name="Google Shape;591;g33b1984bead_0_165"/>
          <p:cNvSpPr/>
          <p:nvPr/>
        </p:nvSpPr>
        <p:spPr>
          <a:xfrm>
            <a:off x="15235624" y="5323261"/>
            <a:ext cx="1722176" cy="2271455"/>
          </a:xfrm>
          <a:custGeom>
            <a:avLst/>
            <a:gdLst/>
            <a:ahLst/>
            <a:cxnLst/>
            <a:rect l="l" t="t" r="r" b="b"/>
            <a:pathLst>
              <a:path w="1722176" h="2271455" extrusionOk="0">
                <a:moveTo>
                  <a:pt x="0" y="0"/>
                </a:moveTo>
                <a:lnTo>
                  <a:pt x="1722175" y="0"/>
                </a:lnTo>
                <a:lnTo>
                  <a:pt x="1722175" y="2271455"/>
                </a:lnTo>
                <a:lnTo>
                  <a:pt x="0" y="2271455"/>
                </a:lnTo>
                <a:lnTo>
                  <a:pt x="0" y="0"/>
                </a:lnTo>
                <a:close/>
              </a:path>
            </a:pathLst>
          </a:custGeom>
          <a:blipFill rotWithShape="1">
            <a:blip r:embed="rId7">
              <a:alphaModFix/>
            </a:blip>
            <a:stretch>
              <a:fillRect/>
            </a:stretch>
          </a:blipFill>
          <a:ln>
            <a:noFill/>
          </a:ln>
        </p:spPr>
      </p:sp>
      <p:sp>
        <p:nvSpPr>
          <p:cNvPr id="592" name="Google Shape;592;g33b1984bead_0_165"/>
          <p:cNvSpPr/>
          <p:nvPr/>
        </p:nvSpPr>
        <p:spPr>
          <a:xfrm>
            <a:off x="12601395" y="7724900"/>
            <a:ext cx="5699967" cy="2393986"/>
          </a:xfrm>
          <a:custGeom>
            <a:avLst/>
            <a:gdLst/>
            <a:ahLst/>
            <a:cxnLst/>
            <a:rect l="l" t="t" r="r" b="b"/>
            <a:pathLst>
              <a:path w="5699967" h="2393986" extrusionOk="0">
                <a:moveTo>
                  <a:pt x="0" y="0"/>
                </a:moveTo>
                <a:lnTo>
                  <a:pt x="5699967" y="0"/>
                </a:lnTo>
                <a:lnTo>
                  <a:pt x="5699967" y="2393987"/>
                </a:lnTo>
                <a:lnTo>
                  <a:pt x="0" y="2393987"/>
                </a:lnTo>
                <a:lnTo>
                  <a:pt x="0" y="0"/>
                </a:lnTo>
                <a:close/>
              </a:path>
            </a:pathLst>
          </a:custGeom>
          <a:blipFill rotWithShape="1">
            <a:blip r:embed="rId8">
              <a:alphaModFix/>
            </a:blip>
            <a:stretch>
              <a:fillRect/>
            </a:stretch>
          </a:blipFill>
          <a:ln>
            <a:noFill/>
          </a:ln>
        </p:spPr>
      </p:sp>
      <p:sp>
        <p:nvSpPr>
          <p:cNvPr id="593" name="Google Shape;593;g33b1984bead_0_16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endParaRPr/>
          </a:p>
        </p:txBody>
      </p:sp>
      <p:sp>
        <p:nvSpPr>
          <p:cNvPr id="594" name="Google Shape;594;g33b1984bead_0_165"/>
          <p:cNvSpPr txBox="1"/>
          <p:nvPr/>
        </p:nvSpPr>
        <p:spPr>
          <a:xfrm>
            <a:off x="245800" y="3984175"/>
            <a:ext cx="12558300" cy="6807900"/>
          </a:xfrm>
          <a:prstGeom prst="rect">
            <a:avLst/>
          </a:prstGeom>
          <a:noFill/>
          <a:ln>
            <a:noFill/>
          </a:ln>
        </p:spPr>
        <p:txBody>
          <a:bodyPr spcFirstLastPara="1" wrap="square" lIns="0" tIns="0" rIns="0" bIns="0" anchor="t" anchorCtr="0">
            <a:spAutoFit/>
          </a:bodyPr>
          <a:lstStyle/>
          <a:p>
            <a:pPr marL="457200" lvl="0" indent="-435102" algn="l" rtl="0">
              <a:lnSpc>
                <a:spcPct val="140004"/>
              </a:lnSpc>
              <a:spcBef>
                <a:spcPts val="0"/>
              </a:spcBef>
              <a:spcAft>
                <a:spcPts val="0"/>
              </a:spcAft>
              <a:buClr>
                <a:srgbClr val="06023D"/>
              </a:buClr>
              <a:buSzPts val="3252"/>
              <a:buFont typeface="Mali Light"/>
              <a:buChar char="●"/>
            </a:pPr>
            <a:r>
              <a:rPr lang="en-US" sz="3252">
                <a:solidFill>
                  <a:srgbClr val="06023D"/>
                </a:solidFill>
                <a:latin typeface="Mali Light"/>
                <a:ea typeface="Mali Light"/>
                <a:cs typeface="Mali Light"/>
                <a:sym typeface="Mali Light"/>
              </a:rPr>
              <a:t>Objectives:</a:t>
            </a:r>
            <a:endParaRPr sz="3252">
              <a:solidFill>
                <a:srgbClr val="06023D"/>
              </a:solidFill>
              <a:latin typeface="Mali Light"/>
              <a:ea typeface="Mali Light"/>
              <a:cs typeface="Mali Light"/>
              <a:sym typeface="Mali Light"/>
            </a:endParaRPr>
          </a:p>
          <a:p>
            <a:pPr marL="457200" lvl="0" indent="0" algn="l" rtl="0">
              <a:lnSpc>
                <a:spcPct val="140004"/>
              </a:lnSpc>
              <a:spcBef>
                <a:spcPts val="0"/>
              </a:spcBef>
              <a:spcAft>
                <a:spcPts val="0"/>
              </a:spcAft>
              <a:buNone/>
            </a:pPr>
            <a:r>
              <a:rPr lang="en-US" sz="3252">
                <a:solidFill>
                  <a:srgbClr val="06023D"/>
                </a:solidFill>
                <a:latin typeface="Mali Light"/>
                <a:ea typeface="Mali Light"/>
                <a:cs typeface="Mali Light"/>
                <a:sym typeface="Mali Light"/>
              </a:rPr>
              <a:t>Diagnose essential factors contributing to Revenue. Afterwards, provide business owners with data-driven recommendation for Revenue Maximization (thus Net Profit).</a:t>
            </a:r>
            <a:endParaRPr sz="3252">
              <a:solidFill>
                <a:srgbClr val="06023D"/>
              </a:solidFill>
              <a:latin typeface="Mali Light"/>
              <a:ea typeface="Mali Light"/>
              <a:cs typeface="Mali Light"/>
              <a:sym typeface="Mali Light"/>
            </a:endParaRPr>
          </a:p>
          <a:p>
            <a:pPr marL="457200" lvl="0" indent="-435102" algn="l" rtl="0">
              <a:lnSpc>
                <a:spcPct val="140004"/>
              </a:lnSpc>
              <a:spcBef>
                <a:spcPts val="0"/>
              </a:spcBef>
              <a:spcAft>
                <a:spcPts val="0"/>
              </a:spcAft>
              <a:buClr>
                <a:srgbClr val="06023D"/>
              </a:buClr>
              <a:buSzPts val="3252"/>
              <a:buFont typeface="Mali Light"/>
              <a:buChar char="●"/>
            </a:pPr>
            <a:r>
              <a:rPr lang="en-US" sz="3252">
                <a:solidFill>
                  <a:srgbClr val="06023D"/>
                </a:solidFill>
                <a:latin typeface="Mali Light"/>
                <a:ea typeface="Mali Light"/>
                <a:cs typeface="Mali Light"/>
                <a:sym typeface="Mali Light"/>
              </a:rPr>
              <a:t>Achievements:</a:t>
            </a:r>
            <a:endParaRPr sz="3252">
              <a:solidFill>
                <a:srgbClr val="06023D"/>
              </a:solidFill>
              <a:latin typeface="Mali Light"/>
              <a:ea typeface="Mali Light"/>
              <a:cs typeface="Mali Light"/>
              <a:sym typeface="Mali Light"/>
            </a:endParaRPr>
          </a:p>
          <a:p>
            <a:pPr marL="457200" lvl="0" indent="0" algn="l" rtl="0">
              <a:lnSpc>
                <a:spcPct val="140004"/>
              </a:lnSpc>
              <a:spcBef>
                <a:spcPts val="0"/>
              </a:spcBef>
              <a:spcAft>
                <a:spcPts val="0"/>
              </a:spcAft>
              <a:buNone/>
            </a:pPr>
            <a:r>
              <a:rPr lang="en-US" sz="3252">
                <a:solidFill>
                  <a:srgbClr val="06023D"/>
                </a:solidFill>
                <a:latin typeface="Mali Light"/>
                <a:ea typeface="Mali Light"/>
                <a:cs typeface="Mali Light"/>
                <a:sym typeface="Mali Light"/>
              </a:rPr>
              <a:t>Identified best business approaches in the aspects of total revenue, product categories, customer segments, customer loyalty and customer incentives.</a:t>
            </a:r>
            <a:endParaRPr sz="3252">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32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3252">
              <a:solidFill>
                <a:srgbClr val="06023D"/>
              </a:solidFill>
              <a:latin typeface="Mali Light"/>
              <a:ea typeface="Mali Light"/>
              <a:cs typeface="Mali Light"/>
              <a:sym typeface="Mali Ligh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g33b1984bead_0_17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600" name="Google Shape;600;g33b1984bead_0_176"/>
          <p:cNvSpPr/>
          <p:nvPr/>
        </p:nvSpPr>
        <p:spPr>
          <a:xfrm rot="-5400000" flipH="1">
            <a:off x="9449168" y="2589257"/>
            <a:ext cx="12224345" cy="10357354"/>
          </a:xfrm>
          <a:custGeom>
            <a:avLst/>
            <a:gdLst/>
            <a:ahLst/>
            <a:cxnLst/>
            <a:rect l="l" t="t" r="r" b="b"/>
            <a:pathLst>
              <a:path w="12224345" h="10357354" extrusionOk="0">
                <a:moveTo>
                  <a:pt x="12224345" y="0"/>
                </a:moveTo>
                <a:lnTo>
                  <a:pt x="0" y="0"/>
                </a:lnTo>
                <a:lnTo>
                  <a:pt x="0" y="10357354"/>
                </a:lnTo>
                <a:lnTo>
                  <a:pt x="12224345" y="10357354"/>
                </a:lnTo>
                <a:lnTo>
                  <a:pt x="12224345" y="0"/>
                </a:lnTo>
                <a:close/>
              </a:path>
            </a:pathLst>
          </a:custGeom>
          <a:blipFill rotWithShape="1">
            <a:blip r:embed="rId4">
              <a:alphaModFix/>
            </a:blip>
            <a:stretch>
              <a:fillRect/>
            </a:stretch>
          </a:blipFill>
          <a:ln>
            <a:noFill/>
          </a:ln>
        </p:spPr>
      </p:sp>
      <p:sp>
        <p:nvSpPr>
          <p:cNvPr id="601" name="Google Shape;601;g33b1984bead_0_176"/>
          <p:cNvSpPr txBox="1"/>
          <p:nvPr/>
        </p:nvSpPr>
        <p:spPr>
          <a:xfrm>
            <a:off x="-3191300" y="519900"/>
            <a:ext cx="18288000" cy="2909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Key takeaways </a:t>
            </a:r>
            <a:br>
              <a:rPr lang="en-US" sz="9000" b="1">
                <a:solidFill>
                  <a:srgbClr val="275791"/>
                </a:solidFill>
                <a:latin typeface="Atma"/>
                <a:ea typeface="Atma"/>
                <a:cs typeface="Atma"/>
                <a:sym typeface="Atma"/>
              </a:rPr>
            </a:br>
            <a:r>
              <a:rPr lang="en-US" sz="9000" b="1">
                <a:solidFill>
                  <a:srgbClr val="275791"/>
                </a:solidFill>
                <a:latin typeface="Atma"/>
                <a:ea typeface="Atma"/>
                <a:cs typeface="Atma"/>
                <a:sym typeface="Atma"/>
              </a:rPr>
              <a:t>&amp; insights gained</a:t>
            </a:r>
            <a:endParaRPr/>
          </a:p>
        </p:txBody>
      </p:sp>
      <p:sp>
        <p:nvSpPr>
          <p:cNvPr id="602" name="Google Shape;602;g33b1984bead_0_176"/>
          <p:cNvSpPr/>
          <p:nvPr/>
        </p:nvSpPr>
        <p:spPr>
          <a:xfrm>
            <a:off x="12601391" y="1028700"/>
            <a:ext cx="1166943" cy="1539134"/>
          </a:xfrm>
          <a:custGeom>
            <a:avLst/>
            <a:gdLst/>
            <a:ahLst/>
            <a:cxnLst/>
            <a:rect l="l" t="t" r="r" b="b"/>
            <a:pathLst>
              <a:path w="1166943" h="1539134" extrusionOk="0">
                <a:moveTo>
                  <a:pt x="0" y="0"/>
                </a:moveTo>
                <a:lnTo>
                  <a:pt x="1166943" y="0"/>
                </a:lnTo>
                <a:lnTo>
                  <a:pt x="1166943" y="1539134"/>
                </a:lnTo>
                <a:lnTo>
                  <a:pt x="0" y="1539134"/>
                </a:lnTo>
                <a:lnTo>
                  <a:pt x="0" y="0"/>
                </a:lnTo>
                <a:close/>
              </a:path>
            </a:pathLst>
          </a:custGeom>
          <a:blipFill rotWithShape="1">
            <a:blip r:embed="rId5">
              <a:alphaModFix/>
            </a:blip>
            <a:stretch>
              <a:fillRect/>
            </a:stretch>
          </a:blipFill>
          <a:ln>
            <a:noFill/>
          </a:ln>
        </p:spPr>
      </p:sp>
      <p:sp>
        <p:nvSpPr>
          <p:cNvPr id="603" name="Google Shape;603;g33b1984bead_0_176"/>
          <p:cNvSpPr/>
          <p:nvPr/>
        </p:nvSpPr>
        <p:spPr>
          <a:xfrm>
            <a:off x="14269849" y="4280036"/>
            <a:ext cx="1722176" cy="2271455"/>
          </a:xfrm>
          <a:custGeom>
            <a:avLst/>
            <a:gdLst/>
            <a:ahLst/>
            <a:cxnLst/>
            <a:rect l="l" t="t" r="r" b="b"/>
            <a:pathLst>
              <a:path w="1722176" h="2271455" extrusionOk="0">
                <a:moveTo>
                  <a:pt x="0" y="0"/>
                </a:moveTo>
                <a:lnTo>
                  <a:pt x="1722175" y="0"/>
                </a:lnTo>
                <a:lnTo>
                  <a:pt x="1722175" y="2271455"/>
                </a:lnTo>
                <a:lnTo>
                  <a:pt x="0" y="2271455"/>
                </a:lnTo>
                <a:lnTo>
                  <a:pt x="0" y="0"/>
                </a:lnTo>
                <a:close/>
              </a:path>
            </a:pathLst>
          </a:custGeom>
          <a:blipFill rotWithShape="1">
            <a:blip r:embed="rId6">
              <a:alphaModFix/>
            </a:blip>
            <a:stretch>
              <a:fillRect/>
            </a:stretch>
          </a:blipFill>
          <a:ln>
            <a:noFill/>
          </a:ln>
        </p:spPr>
      </p:sp>
      <p:graphicFrame>
        <p:nvGraphicFramePr>
          <p:cNvPr id="604" name="Google Shape;604;g33b1984bead_0_176"/>
          <p:cNvGraphicFramePr/>
          <p:nvPr/>
        </p:nvGraphicFramePr>
        <p:xfrm>
          <a:off x="234450" y="3737825"/>
          <a:ext cx="16383000" cy="6890616"/>
        </p:xfrm>
        <a:graphic>
          <a:graphicData uri="http://schemas.openxmlformats.org/drawingml/2006/table">
            <a:tbl>
              <a:tblPr>
                <a:noFill/>
                <a:tableStyleId>{DD7EFF5B-3920-4E48-8D80-12CA8FC9317D}</a:tableStyleId>
              </a:tblPr>
              <a:tblGrid>
                <a:gridCol w="6198575">
                  <a:extLst>
                    <a:ext uri="{9D8B030D-6E8A-4147-A177-3AD203B41FA5}">
                      <a16:colId xmlns:a16="http://schemas.microsoft.com/office/drawing/2014/main" val="20000"/>
                    </a:ext>
                  </a:extLst>
                </a:gridCol>
                <a:gridCol w="10184425">
                  <a:extLst>
                    <a:ext uri="{9D8B030D-6E8A-4147-A177-3AD203B41FA5}">
                      <a16:colId xmlns:a16="http://schemas.microsoft.com/office/drawing/2014/main" val="20001"/>
                    </a:ext>
                  </a:extLst>
                </a:gridCol>
              </a:tblGrid>
              <a:tr h="772800">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Revenue</a:t>
                      </a:r>
                      <a:endParaRPr sz="2500"/>
                    </a:p>
                  </a:txBody>
                  <a:tcPr marL="91425" marR="91425" marT="91425" marB="91425"/>
                </a:tc>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Seasonal Demand</a:t>
                      </a:r>
                      <a:endParaRPr sz="2500"/>
                    </a:p>
                  </a:txBody>
                  <a:tcPr marL="91425" marR="91425" marT="91425" marB="91425"/>
                </a:tc>
                <a:extLst>
                  <a:ext uri="{0D108BD9-81ED-4DB2-BD59-A6C34878D82A}">
                    <a16:rowId xmlns:a16="http://schemas.microsoft.com/office/drawing/2014/main" val="10000"/>
                  </a:ext>
                </a:extLst>
              </a:tr>
              <a:tr h="381000">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Product Categories</a:t>
                      </a:r>
                      <a:endParaRPr sz="2500"/>
                    </a:p>
                  </a:txBody>
                  <a:tcPr marL="91425" marR="91425" marT="91425" marB="91425"/>
                </a:tc>
                <a:tc>
                  <a:txBody>
                    <a:bodyPr/>
                    <a:lstStyle/>
                    <a:p>
                      <a:pPr marL="457200" lvl="0" indent="0" algn="l" rtl="0">
                        <a:lnSpc>
                          <a:spcPct val="140004"/>
                        </a:lnSpc>
                        <a:spcBef>
                          <a:spcPts val="0"/>
                        </a:spcBef>
                        <a:spcAft>
                          <a:spcPts val="0"/>
                        </a:spcAft>
                        <a:buNone/>
                      </a:pPr>
                      <a:r>
                        <a:rPr lang="en-US" sz="4352">
                          <a:solidFill>
                            <a:srgbClr val="06023D"/>
                          </a:solidFill>
                          <a:latin typeface="Mali Light"/>
                          <a:ea typeface="Mali Light"/>
                          <a:cs typeface="Mali Light"/>
                          <a:sym typeface="Mali Light"/>
                        </a:rPr>
                        <a:t>Best Selling Products</a:t>
                      </a:r>
                      <a:endParaRPr sz="4352">
                        <a:solidFill>
                          <a:srgbClr val="06023D"/>
                        </a:solidFill>
                        <a:latin typeface="Mali Light"/>
                        <a:ea typeface="Mali Light"/>
                        <a:cs typeface="Mali Light"/>
                        <a:sym typeface="Mali Light"/>
                      </a:endParaRPr>
                    </a:p>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(Nest &amp; Apparel)</a:t>
                      </a:r>
                      <a:endParaRPr sz="4352">
                        <a:solidFill>
                          <a:srgbClr val="06023D"/>
                        </a:solidFill>
                        <a:latin typeface="Mali Light"/>
                        <a:ea typeface="Mali Light"/>
                        <a:cs typeface="Mali Light"/>
                        <a:sym typeface="Mali Light"/>
                      </a:endParaRPr>
                    </a:p>
                  </a:txBody>
                  <a:tcPr marL="91425" marR="91425" marT="91425" marB="91425"/>
                </a:tc>
                <a:extLst>
                  <a:ext uri="{0D108BD9-81ED-4DB2-BD59-A6C34878D82A}">
                    <a16:rowId xmlns:a16="http://schemas.microsoft.com/office/drawing/2014/main" val="10001"/>
                  </a:ext>
                </a:extLst>
              </a:tr>
              <a:tr h="381000">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Customer Segments</a:t>
                      </a:r>
                      <a:endParaRPr sz="2500"/>
                    </a:p>
                  </a:txBody>
                  <a:tcPr marL="91425" marR="91425" marT="91425" marB="91425"/>
                </a:tc>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Top Locations, Top Customers</a:t>
                      </a:r>
                      <a:endParaRPr sz="2500"/>
                    </a:p>
                  </a:txBody>
                  <a:tcPr marL="91425" marR="91425" marT="91425" marB="91425"/>
                </a:tc>
                <a:extLst>
                  <a:ext uri="{0D108BD9-81ED-4DB2-BD59-A6C34878D82A}">
                    <a16:rowId xmlns:a16="http://schemas.microsoft.com/office/drawing/2014/main" val="10002"/>
                  </a:ext>
                </a:extLst>
              </a:tr>
              <a:tr h="381000">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Customer Loyalty</a:t>
                      </a:r>
                      <a:endParaRPr sz="2500"/>
                    </a:p>
                  </a:txBody>
                  <a:tcPr marL="91425" marR="91425" marT="91425" marB="91425"/>
                </a:tc>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Tenure matters</a:t>
                      </a:r>
                      <a:endParaRPr sz="2500"/>
                    </a:p>
                  </a:txBody>
                  <a:tcPr marL="91425" marR="91425" marT="91425" marB="91425"/>
                </a:tc>
                <a:extLst>
                  <a:ext uri="{0D108BD9-81ED-4DB2-BD59-A6C34878D82A}">
                    <a16:rowId xmlns:a16="http://schemas.microsoft.com/office/drawing/2014/main" val="10003"/>
                  </a:ext>
                </a:extLst>
              </a:tr>
              <a:tr h="381000">
                <a:tc>
                  <a:txBody>
                    <a:bodyPr/>
                    <a:lstStyle/>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Customer Incentives</a:t>
                      </a:r>
                      <a:endParaRPr sz="2500"/>
                    </a:p>
                  </a:txBody>
                  <a:tcPr marL="91425" marR="91425" marT="91425" marB="91425"/>
                </a:tc>
                <a:tc>
                  <a:txBody>
                    <a:bodyPr/>
                    <a:lstStyle/>
                    <a:p>
                      <a:pPr marL="457200" lvl="0" indent="0" algn="l" rtl="0">
                        <a:lnSpc>
                          <a:spcPct val="140004"/>
                        </a:lnSpc>
                        <a:spcBef>
                          <a:spcPts val="0"/>
                        </a:spcBef>
                        <a:spcAft>
                          <a:spcPts val="0"/>
                        </a:spcAft>
                        <a:buNone/>
                      </a:pPr>
                      <a:r>
                        <a:rPr lang="en-US" sz="4352">
                          <a:solidFill>
                            <a:srgbClr val="06023D"/>
                          </a:solidFill>
                          <a:latin typeface="Mali Light"/>
                          <a:ea typeface="Mali Light"/>
                          <a:cs typeface="Mali Light"/>
                          <a:sym typeface="Mali Light"/>
                        </a:rPr>
                        <a:t>Coupon matters</a:t>
                      </a:r>
                      <a:endParaRPr sz="4352">
                        <a:solidFill>
                          <a:srgbClr val="06023D"/>
                        </a:solidFill>
                        <a:latin typeface="Mali Light"/>
                        <a:ea typeface="Mali Light"/>
                        <a:cs typeface="Mali Light"/>
                        <a:sym typeface="Mali Light"/>
                      </a:endParaRPr>
                    </a:p>
                    <a:p>
                      <a:pPr marL="457200" lvl="0" indent="0" algn="l" rtl="0">
                        <a:lnSpc>
                          <a:spcPct val="140004"/>
                        </a:lnSpc>
                        <a:spcBef>
                          <a:spcPts val="0"/>
                        </a:spcBef>
                        <a:spcAft>
                          <a:spcPts val="0"/>
                        </a:spcAft>
                        <a:buClr>
                          <a:schemeClr val="dk1"/>
                        </a:buClr>
                        <a:buSzPts val="1100"/>
                        <a:buFont typeface="Arial"/>
                        <a:buNone/>
                      </a:pPr>
                      <a:r>
                        <a:rPr lang="en-US" sz="4352">
                          <a:solidFill>
                            <a:srgbClr val="06023D"/>
                          </a:solidFill>
                          <a:latin typeface="Mali Light"/>
                          <a:ea typeface="Mali Light"/>
                          <a:cs typeface="Mali Light"/>
                          <a:sym typeface="Mali Light"/>
                        </a:rPr>
                        <a:t>Best Coupon Code (ELEC &amp; SALE)</a:t>
                      </a:r>
                      <a:endParaRPr sz="4352">
                        <a:solidFill>
                          <a:srgbClr val="06023D"/>
                        </a:solidFill>
                        <a:latin typeface="Mali Light"/>
                        <a:ea typeface="Mali Light"/>
                        <a:cs typeface="Mali Light"/>
                        <a:sym typeface="Mali Light"/>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10"/>
          <p:cNvSpPr/>
          <p:nvPr/>
        </p:nvSpPr>
        <p:spPr>
          <a:xfrm>
            <a:off x="0" y="-56925"/>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610" name="Google Shape;610;p10"/>
          <p:cNvSpPr txBox="1"/>
          <p:nvPr/>
        </p:nvSpPr>
        <p:spPr>
          <a:xfrm>
            <a:off x="7319895" y="3429001"/>
            <a:ext cx="9795000" cy="18471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12000" b="1">
                <a:solidFill>
                  <a:srgbClr val="275791"/>
                </a:solidFill>
                <a:latin typeface="Atma"/>
                <a:ea typeface="Atma"/>
                <a:cs typeface="Atma"/>
                <a:sym typeface="Atma"/>
              </a:rPr>
              <a:t>Reference</a:t>
            </a:r>
            <a:endParaRPr sz="12000"/>
          </a:p>
        </p:txBody>
      </p:sp>
      <p:sp>
        <p:nvSpPr>
          <p:cNvPr id="611" name="Google Shape;611;p10"/>
          <p:cNvSpPr/>
          <p:nvPr/>
        </p:nvSpPr>
        <p:spPr>
          <a:xfrm rot="195887">
            <a:off x="5542463" y="4225717"/>
            <a:ext cx="1490377" cy="1411794"/>
          </a:xfrm>
          <a:custGeom>
            <a:avLst/>
            <a:gdLst/>
            <a:ahLst/>
            <a:cxnLst/>
            <a:rect l="l" t="t" r="r" b="b"/>
            <a:pathLst>
              <a:path w="1490377" h="1411794" extrusionOk="0">
                <a:moveTo>
                  <a:pt x="0" y="0"/>
                </a:moveTo>
                <a:lnTo>
                  <a:pt x="1490377" y="0"/>
                </a:lnTo>
                <a:lnTo>
                  <a:pt x="1490377" y="1411794"/>
                </a:lnTo>
                <a:lnTo>
                  <a:pt x="0" y="1411794"/>
                </a:lnTo>
                <a:lnTo>
                  <a:pt x="0" y="0"/>
                </a:lnTo>
                <a:close/>
              </a:path>
            </a:pathLst>
          </a:custGeom>
          <a:blipFill rotWithShape="1">
            <a:blip r:embed="rId4">
              <a:alphaModFix/>
            </a:blip>
            <a:stretch>
              <a:fillRect/>
            </a:stretch>
          </a:blipFill>
          <a:ln>
            <a:noFill/>
          </a:ln>
        </p:spPr>
      </p:sp>
      <p:sp>
        <p:nvSpPr>
          <p:cNvPr id="612" name="Google Shape;612;p10"/>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5">
              <a:alphaModFix/>
            </a:blip>
            <a:stretch>
              <a:fillRect/>
            </a:stretch>
          </a:blipFill>
          <a:ln>
            <a:noFill/>
          </a:ln>
        </p:spPr>
      </p:sp>
      <p:sp>
        <p:nvSpPr>
          <p:cNvPr id="613" name="Google Shape;613;p10"/>
          <p:cNvSpPr/>
          <p:nvPr/>
        </p:nvSpPr>
        <p:spPr>
          <a:xfrm rot="195887">
            <a:off x="3222454" y="2059432"/>
            <a:ext cx="1490377" cy="1411794"/>
          </a:xfrm>
          <a:custGeom>
            <a:avLst/>
            <a:gdLst/>
            <a:ahLst/>
            <a:cxnLst/>
            <a:rect l="l" t="t" r="r" b="b"/>
            <a:pathLst>
              <a:path w="1490377" h="1411794" extrusionOk="0">
                <a:moveTo>
                  <a:pt x="0" y="0"/>
                </a:moveTo>
                <a:lnTo>
                  <a:pt x="1490377" y="0"/>
                </a:lnTo>
                <a:lnTo>
                  <a:pt x="1490377" y="1411794"/>
                </a:lnTo>
                <a:lnTo>
                  <a:pt x="0" y="1411794"/>
                </a:lnTo>
                <a:lnTo>
                  <a:pt x="0" y="0"/>
                </a:lnTo>
                <a:close/>
              </a:path>
            </a:pathLst>
          </a:custGeom>
          <a:blipFill rotWithShape="1">
            <a:blip r:embed="rId4">
              <a:alphaModFix/>
            </a:blip>
            <a:stretch>
              <a:fillRect/>
            </a:stretch>
          </a:blipFill>
          <a:ln>
            <a:noFill/>
          </a:ln>
        </p:spPr>
      </p:sp>
      <p:sp>
        <p:nvSpPr>
          <p:cNvPr id="614" name="Google Shape;614;p10"/>
          <p:cNvSpPr/>
          <p:nvPr/>
        </p:nvSpPr>
        <p:spPr>
          <a:xfrm rot="195887">
            <a:off x="4337769" y="6856478"/>
            <a:ext cx="1490377" cy="1411794"/>
          </a:xfrm>
          <a:custGeom>
            <a:avLst/>
            <a:gdLst/>
            <a:ahLst/>
            <a:cxnLst/>
            <a:rect l="l" t="t" r="r" b="b"/>
            <a:pathLst>
              <a:path w="1490377" h="1411794" extrusionOk="0">
                <a:moveTo>
                  <a:pt x="0" y="0"/>
                </a:moveTo>
                <a:lnTo>
                  <a:pt x="1490377" y="0"/>
                </a:lnTo>
                <a:lnTo>
                  <a:pt x="1490377" y="1411793"/>
                </a:lnTo>
                <a:lnTo>
                  <a:pt x="0" y="1411793"/>
                </a:lnTo>
                <a:lnTo>
                  <a:pt x="0" y="0"/>
                </a:lnTo>
                <a:close/>
              </a:path>
            </a:pathLst>
          </a:custGeom>
          <a:blipFill rotWithShape="1">
            <a:blip r:embed="rId4">
              <a:alphaModFix/>
            </a:blip>
            <a:stretch>
              <a:fillRect/>
            </a:stretch>
          </a:blipFill>
          <a:ln>
            <a:noFill/>
          </a:ln>
        </p:spPr>
      </p:sp>
      <p:sp>
        <p:nvSpPr>
          <p:cNvPr id="615" name="Google Shape;615;p10"/>
          <p:cNvSpPr/>
          <p:nvPr/>
        </p:nvSpPr>
        <p:spPr>
          <a:xfrm rot="195887">
            <a:off x="1693959" y="6705667"/>
            <a:ext cx="1490377" cy="1411794"/>
          </a:xfrm>
          <a:custGeom>
            <a:avLst/>
            <a:gdLst/>
            <a:ahLst/>
            <a:cxnLst/>
            <a:rect l="l" t="t" r="r" b="b"/>
            <a:pathLst>
              <a:path w="1490377" h="1411794" extrusionOk="0">
                <a:moveTo>
                  <a:pt x="0" y="0"/>
                </a:moveTo>
                <a:lnTo>
                  <a:pt x="1490377" y="0"/>
                </a:lnTo>
                <a:lnTo>
                  <a:pt x="1490377" y="1411793"/>
                </a:lnTo>
                <a:lnTo>
                  <a:pt x="0" y="1411793"/>
                </a:lnTo>
                <a:lnTo>
                  <a:pt x="0" y="0"/>
                </a:lnTo>
                <a:close/>
              </a:path>
            </a:pathLst>
          </a:custGeom>
          <a:blipFill rotWithShape="1">
            <a:blip r:embed="rId4">
              <a:alphaModFix/>
            </a:blip>
            <a:stretch>
              <a:fillRect/>
            </a:stretch>
          </a:blipFill>
          <a:ln>
            <a:noFill/>
          </a:ln>
        </p:spPr>
      </p:sp>
      <p:sp>
        <p:nvSpPr>
          <p:cNvPr id="616" name="Google Shape;616;p10"/>
          <p:cNvSpPr/>
          <p:nvPr/>
        </p:nvSpPr>
        <p:spPr>
          <a:xfrm rot="195887">
            <a:off x="675613" y="3990029"/>
            <a:ext cx="1490377" cy="1411794"/>
          </a:xfrm>
          <a:custGeom>
            <a:avLst/>
            <a:gdLst/>
            <a:ahLst/>
            <a:cxnLst/>
            <a:rect l="l" t="t" r="r" b="b"/>
            <a:pathLst>
              <a:path w="1490377" h="1411794" extrusionOk="0">
                <a:moveTo>
                  <a:pt x="0" y="0"/>
                </a:moveTo>
                <a:lnTo>
                  <a:pt x="1490377" y="0"/>
                </a:lnTo>
                <a:lnTo>
                  <a:pt x="1490377" y="1411793"/>
                </a:lnTo>
                <a:lnTo>
                  <a:pt x="0" y="1411793"/>
                </a:lnTo>
                <a:lnTo>
                  <a:pt x="0" y="0"/>
                </a:lnTo>
                <a:close/>
              </a:path>
            </a:pathLst>
          </a:custGeom>
          <a:blipFill rotWithShape="1">
            <a:blip r:embed="rId4">
              <a:alphaModFix/>
            </a:blip>
            <a:stretch>
              <a:fillRect/>
            </a:stretch>
          </a:blipFill>
          <a:ln>
            <a:noFill/>
          </a:ln>
        </p:spPr>
      </p:sp>
      <p:sp>
        <p:nvSpPr>
          <p:cNvPr id="617" name="Google Shape;617;p10"/>
          <p:cNvSpPr/>
          <p:nvPr/>
        </p:nvSpPr>
        <p:spPr>
          <a:xfrm rot="-633055">
            <a:off x="2555061" y="4148070"/>
            <a:ext cx="2702521" cy="1877024"/>
          </a:xfrm>
          <a:custGeom>
            <a:avLst/>
            <a:gdLst/>
            <a:ahLst/>
            <a:cxnLst/>
            <a:rect l="l" t="t" r="r" b="b"/>
            <a:pathLst>
              <a:path w="2702521" h="1877024" extrusionOk="0">
                <a:moveTo>
                  <a:pt x="0" y="0"/>
                </a:moveTo>
                <a:lnTo>
                  <a:pt x="2702521" y="0"/>
                </a:lnTo>
                <a:lnTo>
                  <a:pt x="2702521" y="1877023"/>
                </a:lnTo>
                <a:lnTo>
                  <a:pt x="0" y="1877023"/>
                </a:lnTo>
                <a:lnTo>
                  <a:pt x="0" y="0"/>
                </a:lnTo>
                <a:close/>
              </a:path>
            </a:pathLst>
          </a:custGeom>
          <a:blipFill rotWithShape="1">
            <a:blip r:embed="rId6">
              <a:alphaModFix/>
            </a:blip>
            <a:stretch>
              <a:fillRect/>
            </a:stretch>
          </a:blipFill>
          <a:ln>
            <a:noFill/>
          </a:ln>
        </p:spPr>
      </p:sp>
      <p:sp>
        <p:nvSpPr>
          <p:cNvPr id="618" name="Google Shape;618;p1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130" name="Google Shape;130;p3"/>
          <p:cNvSpPr/>
          <p:nvPr/>
        </p:nvSpPr>
        <p:spPr>
          <a:xfrm rot="-5400000">
            <a:off x="9914333" y="-553310"/>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131" name="Google Shape;131;p3"/>
          <p:cNvSpPr/>
          <p:nvPr/>
        </p:nvSpPr>
        <p:spPr>
          <a:xfrm>
            <a:off x="11415501" y="1250286"/>
            <a:ext cx="4849900" cy="4814628"/>
          </a:xfrm>
          <a:custGeom>
            <a:avLst/>
            <a:gdLst/>
            <a:ahLst/>
            <a:cxnLst/>
            <a:rect l="l" t="t" r="r" b="b"/>
            <a:pathLst>
              <a:path w="4849900" h="4814628" extrusionOk="0">
                <a:moveTo>
                  <a:pt x="0" y="0"/>
                </a:moveTo>
                <a:lnTo>
                  <a:pt x="4849900" y="0"/>
                </a:lnTo>
                <a:lnTo>
                  <a:pt x="4849900" y="4814628"/>
                </a:lnTo>
                <a:lnTo>
                  <a:pt x="0" y="4814628"/>
                </a:lnTo>
                <a:lnTo>
                  <a:pt x="0" y="0"/>
                </a:lnTo>
                <a:close/>
              </a:path>
            </a:pathLst>
          </a:custGeom>
          <a:blipFill rotWithShape="1">
            <a:blip r:embed="rId5">
              <a:alphaModFix/>
            </a:blip>
            <a:stretch>
              <a:fillRect/>
            </a:stretch>
          </a:blipFill>
          <a:ln>
            <a:noFill/>
          </a:ln>
        </p:spPr>
      </p:sp>
      <p:sp>
        <p:nvSpPr>
          <p:cNvPr id="132" name="Google Shape;132;p3"/>
          <p:cNvSpPr/>
          <p:nvPr/>
        </p:nvSpPr>
        <p:spPr>
          <a:xfrm>
            <a:off x="13078177" y="4544321"/>
            <a:ext cx="4502529" cy="4535514"/>
          </a:xfrm>
          <a:custGeom>
            <a:avLst/>
            <a:gdLst/>
            <a:ahLst/>
            <a:cxnLst/>
            <a:rect l="l" t="t" r="r" b="b"/>
            <a:pathLst>
              <a:path w="4502529" h="4535514" extrusionOk="0">
                <a:moveTo>
                  <a:pt x="0" y="0"/>
                </a:moveTo>
                <a:lnTo>
                  <a:pt x="4502529" y="0"/>
                </a:lnTo>
                <a:lnTo>
                  <a:pt x="4502529" y="4535515"/>
                </a:lnTo>
                <a:lnTo>
                  <a:pt x="0" y="4535515"/>
                </a:lnTo>
                <a:lnTo>
                  <a:pt x="0" y="0"/>
                </a:lnTo>
                <a:close/>
              </a:path>
            </a:pathLst>
          </a:custGeom>
          <a:blipFill rotWithShape="1">
            <a:blip r:embed="rId6">
              <a:alphaModFix/>
            </a:blip>
            <a:stretch>
              <a:fillRect/>
            </a:stretch>
          </a:blipFill>
          <a:ln>
            <a:noFill/>
          </a:ln>
        </p:spPr>
      </p:sp>
      <p:sp>
        <p:nvSpPr>
          <p:cNvPr id="133" name="Google Shape;133;p3"/>
          <p:cNvSpPr txBox="1"/>
          <p:nvPr/>
        </p:nvSpPr>
        <p:spPr>
          <a:xfrm>
            <a:off x="428725" y="2429975"/>
            <a:ext cx="10986600" cy="38790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Dataset Description</a:t>
            </a:r>
            <a:endParaRPr sz="12000"/>
          </a:p>
        </p:txBody>
      </p:sp>
      <p:sp>
        <p:nvSpPr>
          <p:cNvPr id="134" name="Google Shape;134;p3"/>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g33b1168166a_0_0"/>
          <p:cNvSpPr/>
          <p:nvPr/>
        </p:nvSpPr>
        <p:spPr>
          <a:xfrm>
            <a:off x="0" y="-56925"/>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624" name="Google Shape;624;g33b1168166a_0_0"/>
          <p:cNvSpPr txBox="1"/>
          <p:nvPr/>
        </p:nvSpPr>
        <p:spPr>
          <a:xfrm>
            <a:off x="-1" y="0"/>
            <a:ext cx="182880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Reference</a:t>
            </a:r>
            <a:endParaRPr/>
          </a:p>
        </p:txBody>
      </p:sp>
      <p:sp>
        <p:nvSpPr>
          <p:cNvPr id="625" name="Google Shape;625;g33b1168166a_0_0"/>
          <p:cNvSpPr txBox="1"/>
          <p:nvPr/>
        </p:nvSpPr>
        <p:spPr>
          <a:xfrm>
            <a:off x="287800" y="1385400"/>
            <a:ext cx="18000300" cy="79797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US" sz="4800">
                <a:solidFill>
                  <a:srgbClr val="06023D"/>
                </a:solidFill>
                <a:latin typeface="Mali Light"/>
                <a:ea typeface="Mali Light"/>
                <a:cs typeface="Mali Light"/>
                <a:sym typeface="Mali Light"/>
              </a:rPr>
              <a:t>Hossain, M. A., Akter, S., &amp; Rahman, S. (2022). Customer behavior of online group buying: an investigation using the transaction cost economics theory perspective. Electronic Markets, 1-15.</a:t>
            </a:r>
            <a:endParaRPr sz="4800">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r>
              <a:rPr lang="en-US" sz="4800">
                <a:solidFill>
                  <a:srgbClr val="06023D"/>
                </a:solidFill>
                <a:latin typeface="Mali Light"/>
                <a:ea typeface="Mali Light"/>
                <a:cs typeface="Mali Light"/>
                <a:sym typeface="Mali Light"/>
              </a:rPr>
              <a:t>R, J. D. (2023, November 12). online shopping dataset . Exploring Online Shopping Trends and Patterns. https://www.kaggle.com/datasets/jacksondivakarr/online-shopping-dataset .</a:t>
            </a:r>
            <a:endParaRPr sz="4800">
              <a:solidFill>
                <a:srgbClr val="06023D"/>
              </a:solidFill>
              <a:latin typeface="Mali Light"/>
              <a:ea typeface="Mali Light"/>
              <a:cs typeface="Mali Light"/>
              <a:sym typeface="Mali Light"/>
            </a:endParaRPr>
          </a:p>
        </p:txBody>
      </p:sp>
      <p:sp>
        <p:nvSpPr>
          <p:cNvPr id="626" name="Google Shape;626;g33b1168166a_0_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g33b1984bead_0_206"/>
          <p:cNvSpPr/>
          <p:nvPr/>
        </p:nvSpPr>
        <p:spPr>
          <a:xfrm>
            <a:off x="0" y="-56925"/>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632" name="Google Shape;632;g33b1984bead_0_206"/>
          <p:cNvSpPr txBox="1"/>
          <p:nvPr/>
        </p:nvSpPr>
        <p:spPr>
          <a:xfrm>
            <a:off x="-1" y="0"/>
            <a:ext cx="182880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Reference</a:t>
            </a:r>
            <a:endParaRPr/>
          </a:p>
        </p:txBody>
      </p:sp>
      <p:sp>
        <p:nvSpPr>
          <p:cNvPr id="633" name="Google Shape;633;g33b1984bead_0_206"/>
          <p:cNvSpPr txBox="1"/>
          <p:nvPr/>
        </p:nvSpPr>
        <p:spPr>
          <a:xfrm>
            <a:off x="287800" y="1385400"/>
            <a:ext cx="18000300" cy="79797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US" sz="4800">
                <a:solidFill>
                  <a:srgbClr val="06023D"/>
                </a:solidFill>
                <a:latin typeface="Mali Light"/>
                <a:ea typeface="Mali Light"/>
                <a:cs typeface="Mali Light"/>
                <a:sym typeface="Mali Light"/>
              </a:rPr>
              <a:t>Liu, S., Peng, D., Zhu, H., Wen, X., Zhang, X., Zhou, Z., &amp; Zhu, M. (2021). MulUBA: multi-level visual analytics of user behaviors for improving online shopping advertising. Journal of Visualization, 24(6), 1287-1301.</a:t>
            </a:r>
            <a:br>
              <a:rPr lang="en-US" sz="4800">
                <a:solidFill>
                  <a:srgbClr val="06023D"/>
                </a:solidFill>
                <a:latin typeface="Mali Light"/>
                <a:ea typeface="Mali Light"/>
                <a:cs typeface="Mali Light"/>
                <a:sym typeface="Mali Light"/>
              </a:rPr>
            </a:br>
            <a:r>
              <a:rPr lang="en-US" sz="4800">
                <a:solidFill>
                  <a:srgbClr val="06023D"/>
                </a:solidFill>
                <a:latin typeface="Mali Light"/>
                <a:ea typeface="Mali Light"/>
                <a:cs typeface="Mali Light"/>
                <a:sym typeface="Mali Light"/>
              </a:rPr>
              <a:t>Riegger, A. S., Merfeld, K., Klein, J. F., &amp; Henkel, S. (2022). Technology-enabled personalization: Impact of smart technology choice on consumer shopping behavior. Technological Forecasting and Social Change, 181, 121752.</a:t>
            </a:r>
            <a:endParaRPr sz="4800">
              <a:solidFill>
                <a:srgbClr val="06023D"/>
              </a:solidFill>
              <a:latin typeface="Mali Light"/>
              <a:ea typeface="Mali Light"/>
              <a:cs typeface="Mali Light"/>
              <a:sym typeface="Mali Light"/>
            </a:endParaRPr>
          </a:p>
        </p:txBody>
      </p:sp>
      <p:sp>
        <p:nvSpPr>
          <p:cNvPr id="634" name="Google Shape;634;g33b1984bead_0_20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g33b1984bead_0_19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640" name="Google Shape;640;g33b1984bead_0_191"/>
          <p:cNvSpPr/>
          <p:nvPr/>
        </p:nvSpPr>
        <p:spPr>
          <a:xfrm rot="-5400000">
            <a:off x="10411947" y="5400484"/>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641" name="Google Shape;641;g33b1984bead_0_191"/>
          <p:cNvSpPr/>
          <p:nvPr/>
        </p:nvSpPr>
        <p:spPr>
          <a:xfrm>
            <a:off x="14363947" y="3689686"/>
            <a:ext cx="2895353" cy="3446849"/>
          </a:xfrm>
          <a:custGeom>
            <a:avLst/>
            <a:gdLst/>
            <a:ahLst/>
            <a:cxnLst/>
            <a:rect l="l" t="t" r="r" b="b"/>
            <a:pathLst>
              <a:path w="2895353" h="3446849" extrusionOk="0">
                <a:moveTo>
                  <a:pt x="0" y="0"/>
                </a:moveTo>
                <a:lnTo>
                  <a:pt x="2895353" y="0"/>
                </a:lnTo>
                <a:lnTo>
                  <a:pt x="2895353" y="3446849"/>
                </a:lnTo>
                <a:lnTo>
                  <a:pt x="0" y="3446849"/>
                </a:lnTo>
                <a:lnTo>
                  <a:pt x="0" y="0"/>
                </a:lnTo>
                <a:close/>
              </a:path>
            </a:pathLst>
          </a:custGeom>
          <a:blipFill rotWithShape="1">
            <a:blip r:embed="rId5">
              <a:alphaModFix/>
            </a:blip>
            <a:stretch>
              <a:fillRect/>
            </a:stretch>
          </a:blipFill>
          <a:ln>
            <a:noFill/>
          </a:ln>
        </p:spPr>
      </p:sp>
      <p:sp>
        <p:nvSpPr>
          <p:cNvPr id="642" name="Google Shape;642;g33b1984bead_0_191"/>
          <p:cNvSpPr/>
          <p:nvPr/>
        </p:nvSpPr>
        <p:spPr>
          <a:xfrm rot="-327235">
            <a:off x="12403381" y="4631142"/>
            <a:ext cx="2649613" cy="3245628"/>
          </a:xfrm>
          <a:custGeom>
            <a:avLst/>
            <a:gdLst/>
            <a:ahLst/>
            <a:cxnLst/>
            <a:rect l="l" t="t" r="r" b="b"/>
            <a:pathLst>
              <a:path w="2650872" h="3247171" extrusionOk="0">
                <a:moveTo>
                  <a:pt x="0" y="0"/>
                </a:moveTo>
                <a:lnTo>
                  <a:pt x="2650872" y="0"/>
                </a:lnTo>
                <a:lnTo>
                  <a:pt x="2650872" y="3247170"/>
                </a:lnTo>
                <a:lnTo>
                  <a:pt x="0" y="3247170"/>
                </a:lnTo>
                <a:lnTo>
                  <a:pt x="0" y="0"/>
                </a:lnTo>
                <a:close/>
              </a:path>
            </a:pathLst>
          </a:custGeom>
          <a:blipFill rotWithShape="1">
            <a:blip r:embed="rId6">
              <a:alphaModFix/>
            </a:blip>
            <a:stretch>
              <a:fillRect/>
            </a:stretch>
          </a:blipFill>
          <a:ln>
            <a:noFill/>
          </a:ln>
        </p:spPr>
      </p:sp>
      <p:sp>
        <p:nvSpPr>
          <p:cNvPr id="643" name="Google Shape;643;g33b1984bead_0_191"/>
          <p:cNvSpPr/>
          <p:nvPr/>
        </p:nvSpPr>
        <p:spPr>
          <a:xfrm rot="249423">
            <a:off x="13788431" y="7460344"/>
            <a:ext cx="2850324" cy="1694647"/>
          </a:xfrm>
          <a:custGeom>
            <a:avLst/>
            <a:gdLst/>
            <a:ahLst/>
            <a:cxnLst/>
            <a:rect l="l" t="t" r="r" b="b"/>
            <a:pathLst>
              <a:path w="2849950" h="1694425" extrusionOk="0">
                <a:moveTo>
                  <a:pt x="0" y="0"/>
                </a:moveTo>
                <a:lnTo>
                  <a:pt x="2849949" y="0"/>
                </a:lnTo>
                <a:lnTo>
                  <a:pt x="2849949" y="1694424"/>
                </a:lnTo>
                <a:lnTo>
                  <a:pt x="0" y="1694424"/>
                </a:lnTo>
                <a:lnTo>
                  <a:pt x="0" y="0"/>
                </a:lnTo>
                <a:close/>
              </a:path>
            </a:pathLst>
          </a:custGeom>
          <a:blipFill rotWithShape="1">
            <a:blip r:embed="rId7">
              <a:alphaModFix/>
            </a:blip>
            <a:stretch>
              <a:fillRect/>
            </a:stretch>
          </a:blipFill>
          <a:ln>
            <a:noFill/>
          </a:ln>
        </p:spPr>
      </p:sp>
      <p:sp>
        <p:nvSpPr>
          <p:cNvPr id="644" name="Google Shape;644;g33b1984bead_0_191"/>
          <p:cNvSpPr/>
          <p:nvPr/>
        </p:nvSpPr>
        <p:spPr>
          <a:xfrm rot="-579052">
            <a:off x="1306309" y="1133993"/>
            <a:ext cx="1808000" cy="1834687"/>
          </a:xfrm>
          <a:custGeom>
            <a:avLst/>
            <a:gdLst/>
            <a:ahLst/>
            <a:cxnLst/>
            <a:rect l="l" t="t" r="r" b="b"/>
            <a:pathLst>
              <a:path w="1809556" h="1836266" extrusionOk="0">
                <a:moveTo>
                  <a:pt x="0" y="0"/>
                </a:moveTo>
                <a:lnTo>
                  <a:pt x="1809556" y="0"/>
                </a:lnTo>
                <a:lnTo>
                  <a:pt x="1809556" y="1836266"/>
                </a:lnTo>
                <a:lnTo>
                  <a:pt x="0" y="1836266"/>
                </a:lnTo>
                <a:lnTo>
                  <a:pt x="0" y="0"/>
                </a:lnTo>
                <a:close/>
              </a:path>
            </a:pathLst>
          </a:custGeom>
          <a:blipFill rotWithShape="1">
            <a:blip r:embed="rId8">
              <a:alphaModFix/>
            </a:blip>
            <a:stretch>
              <a:fillRect/>
            </a:stretch>
          </a:blipFill>
          <a:ln>
            <a:noFill/>
          </a:ln>
        </p:spPr>
      </p:sp>
      <p:sp>
        <p:nvSpPr>
          <p:cNvPr id="645" name="Google Shape;645;g33b1984bead_0_191"/>
          <p:cNvSpPr txBox="1"/>
          <p:nvPr/>
        </p:nvSpPr>
        <p:spPr>
          <a:xfrm>
            <a:off x="1165325" y="3204000"/>
            <a:ext cx="11656200" cy="38790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000" b="1">
                <a:solidFill>
                  <a:srgbClr val="275791"/>
                </a:solidFill>
                <a:latin typeface="Atma"/>
                <a:ea typeface="Atma"/>
                <a:cs typeface="Atma"/>
                <a:sym typeface="Atma"/>
              </a:rPr>
              <a:t>Distribution of Work</a:t>
            </a:r>
            <a:endParaRPr sz="12000"/>
          </a:p>
        </p:txBody>
      </p:sp>
      <p:sp>
        <p:nvSpPr>
          <p:cNvPr id="646" name="Google Shape;646;g33b1984bead_0_191"/>
          <p:cNvSpPr txBox="1"/>
          <p:nvPr/>
        </p:nvSpPr>
        <p:spPr>
          <a:xfrm>
            <a:off x="1384791" y="8111749"/>
            <a:ext cx="4159500" cy="215400"/>
          </a:xfrm>
          <a:prstGeom prst="rect">
            <a:avLst/>
          </a:prstGeom>
          <a:noFill/>
          <a:ln>
            <a:noFill/>
          </a:ln>
        </p:spPr>
        <p:txBody>
          <a:bodyPr spcFirstLastPara="1" wrap="square" lIns="0" tIns="0" rIns="0" bIns="0" anchor="t" anchorCtr="0">
            <a:spAutoFit/>
          </a:bodyPr>
          <a:lstStyle/>
          <a:p>
            <a:pPr marL="0" marR="0" lvl="0" indent="0" algn="l" rtl="0">
              <a:lnSpc>
                <a:spcPct val="120015"/>
              </a:lnSpc>
              <a:spcBef>
                <a:spcPts val="0"/>
              </a:spcBef>
              <a:spcAft>
                <a:spcPts val="0"/>
              </a:spcAft>
              <a:buNone/>
            </a:pPr>
            <a:endParaRPr/>
          </a:p>
        </p:txBody>
      </p:sp>
      <p:sp>
        <p:nvSpPr>
          <p:cNvPr id="647" name="Google Shape;647;g33b1984bead_0_191"/>
          <p:cNvSpPr txBox="1"/>
          <p:nvPr/>
        </p:nvSpPr>
        <p:spPr>
          <a:xfrm>
            <a:off x="6208002" y="8111749"/>
            <a:ext cx="5637900" cy="215400"/>
          </a:xfrm>
          <a:prstGeom prst="rect">
            <a:avLst/>
          </a:prstGeom>
          <a:noFill/>
          <a:ln>
            <a:noFill/>
          </a:ln>
        </p:spPr>
        <p:txBody>
          <a:bodyPr spcFirstLastPara="1" wrap="square" lIns="0" tIns="0" rIns="0" bIns="0" anchor="t" anchorCtr="0">
            <a:spAutoFit/>
          </a:bodyPr>
          <a:lstStyle/>
          <a:p>
            <a:pPr marL="0" marR="0" lvl="0" indent="0" algn="l" rtl="0">
              <a:lnSpc>
                <a:spcPct val="120015"/>
              </a:lnSpc>
              <a:spcBef>
                <a:spcPts val="0"/>
              </a:spcBef>
              <a:spcAft>
                <a:spcPts val="0"/>
              </a:spcAft>
              <a:buNone/>
            </a:pPr>
            <a:endParaRPr/>
          </a:p>
        </p:txBody>
      </p:sp>
      <p:sp>
        <p:nvSpPr>
          <p:cNvPr id="648" name="Google Shape;648;g33b1984bead_0_19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1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654" name="Google Shape;654;p11"/>
          <p:cNvSpPr/>
          <p:nvPr/>
        </p:nvSpPr>
        <p:spPr>
          <a:xfrm>
            <a:off x="15358034" y="6820748"/>
            <a:ext cx="2895353" cy="3446849"/>
          </a:xfrm>
          <a:custGeom>
            <a:avLst/>
            <a:gdLst/>
            <a:ahLst/>
            <a:cxnLst/>
            <a:rect l="l" t="t" r="r" b="b"/>
            <a:pathLst>
              <a:path w="2895353" h="3446849" extrusionOk="0">
                <a:moveTo>
                  <a:pt x="0" y="0"/>
                </a:moveTo>
                <a:lnTo>
                  <a:pt x="2895353" y="0"/>
                </a:lnTo>
                <a:lnTo>
                  <a:pt x="2895353" y="3446849"/>
                </a:lnTo>
                <a:lnTo>
                  <a:pt x="0" y="3446849"/>
                </a:lnTo>
                <a:lnTo>
                  <a:pt x="0" y="0"/>
                </a:lnTo>
                <a:close/>
              </a:path>
            </a:pathLst>
          </a:custGeom>
          <a:blipFill rotWithShape="1">
            <a:blip r:embed="rId4">
              <a:alphaModFix/>
            </a:blip>
            <a:stretch>
              <a:fillRect/>
            </a:stretch>
          </a:blipFill>
          <a:ln>
            <a:noFill/>
          </a:ln>
        </p:spPr>
      </p:sp>
      <p:sp>
        <p:nvSpPr>
          <p:cNvPr id="655" name="Google Shape;655;p11"/>
          <p:cNvSpPr/>
          <p:nvPr/>
        </p:nvSpPr>
        <p:spPr>
          <a:xfrm rot="-327235">
            <a:off x="148231" y="6921342"/>
            <a:ext cx="2649613" cy="3245628"/>
          </a:xfrm>
          <a:custGeom>
            <a:avLst/>
            <a:gdLst/>
            <a:ahLst/>
            <a:cxnLst/>
            <a:rect l="l" t="t" r="r" b="b"/>
            <a:pathLst>
              <a:path w="2650872" h="3247171" extrusionOk="0">
                <a:moveTo>
                  <a:pt x="0" y="0"/>
                </a:moveTo>
                <a:lnTo>
                  <a:pt x="2650872" y="0"/>
                </a:lnTo>
                <a:lnTo>
                  <a:pt x="2650872" y="3247170"/>
                </a:lnTo>
                <a:lnTo>
                  <a:pt x="0" y="3247170"/>
                </a:lnTo>
                <a:lnTo>
                  <a:pt x="0" y="0"/>
                </a:lnTo>
                <a:close/>
              </a:path>
            </a:pathLst>
          </a:custGeom>
          <a:blipFill rotWithShape="1">
            <a:blip r:embed="rId5">
              <a:alphaModFix/>
            </a:blip>
            <a:stretch>
              <a:fillRect/>
            </a:stretch>
          </a:blipFill>
          <a:ln>
            <a:noFill/>
          </a:ln>
        </p:spPr>
      </p:sp>
      <p:sp>
        <p:nvSpPr>
          <p:cNvPr id="656" name="Google Shape;656;p11"/>
          <p:cNvSpPr/>
          <p:nvPr/>
        </p:nvSpPr>
        <p:spPr>
          <a:xfrm rot="249423">
            <a:off x="15380556" y="101094"/>
            <a:ext cx="2850324" cy="1694647"/>
          </a:xfrm>
          <a:custGeom>
            <a:avLst/>
            <a:gdLst/>
            <a:ahLst/>
            <a:cxnLst/>
            <a:rect l="l" t="t" r="r" b="b"/>
            <a:pathLst>
              <a:path w="2849950" h="1694425" extrusionOk="0">
                <a:moveTo>
                  <a:pt x="0" y="0"/>
                </a:moveTo>
                <a:lnTo>
                  <a:pt x="2849949" y="0"/>
                </a:lnTo>
                <a:lnTo>
                  <a:pt x="2849949" y="1694424"/>
                </a:lnTo>
                <a:lnTo>
                  <a:pt x="0" y="1694424"/>
                </a:lnTo>
                <a:lnTo>
                  <a:pt x="0" y="0"/>
                </a:lnTo>
                <a:close/>
              </a:path>
            </a:pathLst>
          </a:custGeom>
          <a:blipFill rotWithShape="1">
            <a:blip r:embed="rId6">
              <a:alphaModFix/>
            </a:blip>
            <a:stretch>
              <a:fillRect/>
            </a:stretch>
          </a:blipFill>
          <a:ln>
            <a:noFill/>
          </a:ln>
        </p:spPr>
      </p:sp>
      <p:sp>
        <p:nvSpPr>
          <p:cNvPr id="657" name="Google Shape;657;p11"/>
          <p:cNvSpPr/>
          <p:nvPr/>
        </p:nvSpPr>
        <p:spPr>
          <a:xfrm rot="-575089">
            <a:off x="1305561" y="1135057"/>
            <a:ext cx="1809556" cy="1836266"/>
          </a:xfrm>
          <a:custGeom>
            <a:avLst/>
            <a:gdLst/>
            <a:ahLst/>
            <a:cxnLst/>
            <a:rect l="l" t="t" r="r" b="b"/>
            <a:pathLst>
              <a:path w="1809556" h="1836266" extrusionOk="0">
                <a:moveTo>
                  <a:pt x="0" y="0"/>
                </a:moveTo>
                <a:lnTo>
                  <a:pt x="1809556" y="0"/>
                </a:lnTo>
                <a:lnTo>
                  <a:pt x="1809556" y="1836266"/>
                </a:lnTo>
                <a:lnTo>
                  <a:pt x="0" y="1836266"/>
                </a:lnTo>
                <a:lnTo>
                  <a:pt x="0" y="0"/>
                </a:lnTo>
                <a:close/>
              </a:path>
            </a:pathLst>
          </a:custGeom>
          <a:blipFill rotWithShape="1">
            <a:blip r:embed="rId7">
              <a:alphaModFix/>
            </a:blip>
            <a:stretch>
              <a:fillRect/>
            </a:stretch>
          </a:blipFill>
          <a:ln>
            <a:noFill/>
          </a:ln>
        </p:spPr>
      </p:sp>
      <p:sp>
        <p:nvSpPr>
          <p:cNvPr id="658" name="Google Shape;658;p11"/>
          <p:cNvSpPr txBox="1"/>
          <p:nvPr/>
        </p:nvSpPr>
        <p:spPr>
          <a:xfrm>
            <a:off x="3766800" y="599800"/>
            <a:ext cx="13492500" cy="13854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000" b="1">
                <a:solidFill>
                  <a:srgbClr val="275791"/>
                </a:solidFill>
                <a:latin typeface="Atma"/>
                <a:ea typeface="Atma"/>
                <a:cs typeface="Atma"/>
                <a:sym typeface="Atma"/>
              </a:rPr>
              <a:t>Distribution of Work</a:t>
            </a:r>
            <a:endParaRPr/>
          </a:p>
        </p:txBody>
      </p:sp>
      <p:sp>
        <p:nvSpPr>
          <p:cNvPr id="659" name="Google Shape;659;p11"/>
          <p:cNvSpPr txBox="1"/>
          <p:nvPr/>
        </p:nvSpPr>
        <p:spPr>
          <a:xfrm>
            <a:off x="1384791" y="8111749"/>
            <a:ext cx="4159500" cy="215400"/>
          </a:xfrm>
          <a:prstGeom prst="rect">
            <a:avLst/>
          </a:prstGeom>
          <a:noFill/>
          <a:ln>
            <a:noFill/>
          </a:ln>
        </p:spPr>
        <p:txBody>
          <a:bodyPr spcFirstLastPara="1" wrap="square" lIns="0" tIns="0" rIns="0" bIns="0" anchor="t" anchorCtr="0">
            <a:spAutoFit/>
          </a:bodyPr>
          <a:lstStyle/>
          <a:p>
            <a:pPr marL="0" marR="0" lvl="0" indent="0" algn="l" rtl="0">
              <a:lnSpc>
                <a:spcPct val="120015"/>
              </a:lnSpc>
              <a:spcBef>
                <a:spcPts val="0"/>
              </a:spcBef>
              <a:spcAft>
                <a:spcPts val="0"/>
              </a:spcAft>
              <a:buNone/>
            </a:pPr>
            <a:endParaRPr/>
          </a:p>
        </p:txBody>
      </p:sp>
      <p:sp>
        <p:nvSpPr>
          <p:cNvPr id="660" name="Google Shape;660;p11"/>
          <p:cNvSpPr txBox="1"/>
          <p:nvPr/>
        </p:nvSpPr>
        <p:spPr>
          <a:xfrm>
            <a:off x="6208002" y="8111749"/>
            <a:ext cx="5637900" cy="215400"/>
          </a:xfrm>
          <a:prstGeom prst="rect">
            <a:avLst/>
          </a:prstGeom>
          <a:noFill/>
          <a:ln>
            <a:noFill/>
          </a:ln>
        </p:spPr>
        <p:txBody>
          <a:bodyPr spcFirstLastPara="1" wrap="square" lIns="0" tIns="0" rIns="0" bIns="0" anchor="t" anchorCtr="0">
            <a:spAutoFit/>
          </a:bodyPr>
          <a:lstStyle/>
          <a:p>
            <a:pPr marL="0" marR="0" lvl="0" indent="0" algn="l" rtl="0">
              <a:lnSpc>
                <a:spcPct val="120015"/>
              </a:lnSpc>
              <a:spcBef>
                <a:spcPts val="0"/>
              </a:spcBef>
              <a:spcAft>
                <a:spcPts val="0"/>
              </a:spcAft>
              <a:buNone/>
            </a:pPr>
            <a:endParaRPr/>
          </a:p>
        </p:txBody>
      </p:sp>
      <p:sp>
        <p:nvSpPr>
          <p:cNvPr id="661" name="Google Shape;661;p11"/>
          <p:cNvSpPr txBox="1"/>
          <p:nvPr/>
        </p:nvSpPr>
        <p:spPr>
          <a:xfrm>
            <a:off x="3255350" y="3171350"/>
            <a:ext cx="12957900" cy="4192500"/>
          </a:xfrm>
          <a:prstGeom prst="rect">
            <a:avLst/>
          </a:prstGeom>
          <a:noFill/>
          <a:ln>
            <a:noFill/>
          </a:ln>
        </p:spPr>
        <p:txBody>
          <a:bodyPr spcFirstLastPara="1" wrap="square" lIns="91425" tIns="91425" rIns="91425" bIns="91425" anchor="t" anchorCtr="0">
            <a:spAutoFit/>
          </a:bodyPr>
          <a:lstStyle/>
          <a:p>
            <a:pPr marL="457200" lvl="0" indent="-663702" algn="l" rtl="0">
              <a:lnSpc>
                <a:spcPct val="140004"/>
              </a:lnSpc>
              <a:spcBef>
                <a:spcPts val="0"/>
              </a:spcBef>
              <a:spcAft>
                <a:spcPts val="0"/>
              </a:spcAft>
              <a:buClr>
                <a:srgbClr val="06023D"/>
              </a:buClr>
              <a:buSzPts val="6852"/>
              <a:buFont typeface="Mali Light"/>
              <a:buChar char="●"/>
            </a:pPr>
            <a:r>
              <a:rPr lang="en-US" sz="6851">
                <a:solidFill>
                  <a:srgbClr val="06023D"/>
                </a:solidFill>
                <a:latin typeface="Mali Light"/>
                <a:ea typeface="Mali Light"/>
                <a:cs typeface="Mali Light"/>
                <a:sym typeface="Mali Light"/>
              </a:rPr>
              <a:t>All of us share even distribution of work in all the aspects! Great Teamwork!</a:t>
            </a:r>
            <a:endParaRPr sz="7251">
              <a:solidFill>
                <a:srgbClr val="06023D"/>
              </a:solidFill>
              <a:latin typeface="Mali Light"/>
              <a:ea typeface="Mali Light"/>
              <a:cs typeface="Mali Light"/>
              <a:sym typeface="Mali 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21" b="-9321"/>
            </a:stretch>
          </a:blipFill>
          <a:ln>
            <a:noFill/>
          </a:ln>
        </p:spPr>
      </p:sp>
      <p:sp>
        <p:nvSpPr>
          <p:cNvPr id="667" name="Google Shape;667;p7"/>
          <p:cNvSpPr txBox="1"/>
          <p:nvPr/>
        </p:nvSpPr>
        <p:spPr>
          <a:xfrm>
            <a:off x="1288612" y="4887660"/>
            <a:ext cx="10137600" cy="2154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endParaRPr/>
          </a:p>
        </p:txBody>
      </p:sp>
      <p:sp>
        <p:nvSpPr>
          <p:cNvPr id="668" name="Google Shape;668;p7"/>
          <p:cNvSpPr txBox="1"/>
          <p:nvPr/>
        </p:nvSpPr>
        <p:spPr>
          <a:xfrm>
            <a:off x="3062975" y="2560750"/>
            <a:ext cx="10459200" cy="44331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Q &amp; A Sessions</a:t>
            </a:r>
            <a:endParaRPr sz="9000" b="1">
              <a:solidFill>
                <a:srgbClr val="275791"/>
              </a:solidFill>
              <a:latin typeface="Atma"/>
              <a:ea typeface="Atma"/>
              <a:cs typeface="Atma"/>
              <a:sym typeface="Atma"/>
            </a:endParaRPr>
          </a:p>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and </a:t>
            </a:r>
            <a:endParaRPr sz="9000" b="1">
              <a:solidFill>
                <a:srgbClr val="275791"/>
              </a:solidFill>
              <a:latin typeface="Atma"/>
              <a:ea typeface="Atma"/>
              <a:cs typeface="Atma"/>
              <a:sym typeface="Atma"/>
            </a:endParaRPr>
          </a:p>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Thanks you!</a:t>
            </a:r>
            <a:endParaRPr sz="9000" b="1">
              <a:solidFill>
                <a:srgbClr val="275791"/>
              </a:solidFill>
              <a:latin typeface="Atma"/>
              <a:ea typeface="Atma"/>
              <a:cs typeface="Atma"/>
              <a:sym typeface="Atma"/>
            </a:endParaRPr>
          </a:p>
        </p:txBody>
      </p:sp>
      <p:sp>
        <p:nvSpPr>
          <p:cNvPr id="669" name="Google Shape;669;p7"/>
          <p:cNvSpPr/>
          <p:nvPr/>
        </p:nvSpPr>
        <p:spPr>
          <a:xfrm rot="-5400000">
            <a:off x="10126865" y="-355089"/>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670" name="Google Shape;670;p7"/>
          <p:cNvSpPr/>
          <p:nvPr/>
        </p:nvSpPr>
        <p:spPr>
          <a:xfrm rot="-254076">
            <a:off x="13747587" y="4141639"/>
            <a:ext cx="3505986" cy="2543433"/>
          </a:xfrm>
          <a:custGeom>
            <a:avLst/>
            <a:gdLst/>
            <a:ahLst/>
            <a:cxnLst/>
            <a:rect l="l" t="t" r="r" b="b"/>
            <a:pathLst>
              <a:path w="3505986" h="2543433" extrusionOk="0">
                <a:moveTo>
                  <a:pt x="0" y="0"/>
                </a:moveTo>
                <a:lnTo>
                  <a:pt x="3505986" y="0"/>
                </a:lnTo>
                <a:lnTo>
                  <a:pt x="3505986" y="2543433"/>
                </a:lnTo>
                <a:lnTo>
                  <a:pt x="0" y="2543433"/>
                </a:lnTo>
                <a:lnTo>
                  <a:pt x="0" y="0"/>
                </a:lnTo>
                <a:close/>
              </a:path>
            </a:pathLst>
          </a:custGeom>
          <a:blipFill rotWithShape="1">
            <a:blip r:embed="rId5">
              <a:alphaModFix/>
            </a:blip>
            <a:stretch>
              <a:fillRect/>
            </a:stretch>
          </a:blipFill>
          <a:ln>
            <a:noFill/>
          </a:ln>
        </p:spPr>
      </p:sp>
      <p:sp>
        <p:nvSpPr>
          <p:cNvPr id="671" name="Google Shape;671;p7"/>
          <p:cNvSpPr/>
          <p:nvPr/>
        </p:nvSpPr>
        <p:spPr>
          <a:xfrm rot="429294">
            <a:off x="12202831" y="6341229"/>
            <a:ext cx="2787621" cy="3012165"/>
          </a:xfrm>
          <a:custGeom>
            <a:avLst/>
            <a:gdLst/>
            <a:ahLst/>
            <a:cxnLst/>
            <a:rect l="l" t="t" r="r" b="b"/>
            <a:pathLst>
              <a:path w="2787621" h="3012165" extrusionOk="0">
                <a:moveTo>
                  <a:pt x="0" y="0"/>
                </a:moveTo>
                <a:lnTo>
                  <a:pt x="2787621" y="0"/>
                </a:lnTo>
                <a:lnTo>
                  <a:pt x="2787621" y="3012164"/>
                </a:lnTo>
                <a:lnTo>
                  <a:pt x="0" y="3012164"/>
                </a:lnTo>
                <a:lnTo>
                  <a:pt x="0" y="0"/>
                </a:lnTo>
                <a:close/>
              </a:path>
            </a:pathLst>
          </a:custGeom>
          <a:blipFill rotWithShape="1">
            <a:blip r:embed="rId6">
              <a:alphaModFix/>
            </a:blip>
            <a:stretch>
              <a:fillRect/>
            </a:stretch>
          </a:blipFill>
          <a:ln>
            <a:noFill/>
          </a:ln>
        </p:spPr>
      </p:sp>
      <p:sp>
        <p:nvSpPr>
          <p:cNvPr id="672" name="Google Shape;672;p7"/>
          <p:cNvSpPr/>
          <p:nvPr/>
        </p:nvSpPr>
        <p:spPr>
          <a:xfrm>
            <a:off x="12227691" y="1219340"/>
            <a:ext cx="2861554" cy="2247621"/>
          </a:xfrm>
          <a:custGeom>
            <a:avLst/>
            <a:gdLst/>
            <a:ahLst/>
            <a:cxnLst/>
            <a:rect l="l" t="t" r="r" b="b"/>
            <a:pathLst>
              <a:path w="2861554" h="2247621" extrusionOk="0">
                <a:moveTo>
                  <a:pt x="0" y="0"/>
                </a:moveTo>
                <a:lnTo>
                  <a:pt x="2861554" y="0"/>
                </a:lnTo>
                <a:lnTo>
                  <a:pt x="2861554" y="2247620"/>
                </a:lnTo>
                <a:lnTo>
                  <a:pt x="0" y="2247620"/>
                </a:lnTo>
                <a:lnTo>
                  <a:pt x="0" y="0"/>
                </a:lnTo>
                <a:close/>
              </a:path>
            </a:pathLst>
          </a:custGeom>
          <a:blipFill rotWithShape="1">
            <a:blip r:embed="rId7">
              <a:alphaModFix/>
            </a:blip>
            <a:stretch>
              <a:fillRect/>
            </a:stretch>
          </a:blipFill>
          <a:ln>
            <a:noFill/>
          </a:ln>
        </p:spPr>
      </p:sp>
      <p:sp>
        <p:nvSpPr>
          <p:cNvPr id="673" name="Google Shape;673;p7"/>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54</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33b1984bead_0_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40" name="Google Shape;140;g33b1984bead_0_1"/>
          <p:cNvSpPr/>
          <p:nvPr/>
        </p:nvSpPr>
        <p:spPr>
          <a:xfrm rot="-5400000">
            <a:off x="9914333" y="-553310"/>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141" name="Google Shape;141;g33b1984bead_0_1"/>
          <p:cNvSpPr/>
          <p:nvPr/>
        </p:nvSpPr>
        <p:spPr>
          <a:xfrm>
            <a:off x="11415501" y="1250286"/>
            <a:ext cx="4849900" cy="4814628"/>
          </a:xfrm>
          <a:custGeom>
            <a:avLst/>
            <a:gdLst/>
            <a:ahLst/>
            <a:cxnLst/>
            <a:rect l="l" t="t" r="r" b="b"/>
            <a:pathLst>
              <a:path w="4849900" h="4814628" extrusionOk="0">
                <a:moveTo>
                  <a:pt x="0" y="0"/>
                </a:moveTo>
                <a:lnTo>
                  <a:pt x="4849900" y="0"/>
                </a:lnTo>
                <a:lnTo>
                  <a:pt x="4849900" y="4814628"/>
                </a:lnTo>
                <a:lnTo>
                  <a:pt x="0" y="4814628"/>
                </a:lnTo>
                <a:lnTo>
                  <a:pt x="0" y="0"/>
                </a:lnTo>
                <a:close/>
              </a:path>
            </a:pathLst>
          </a:custGeom>
          <a:blipFill rotWithShape="1">
            <a:blip r:embed="rId5">
              <a:alphaModFix/>
            </a:blip>
            <a:stretch>
              <a:fillRect/>
            </a:stretch>
          </a:blipFill>
          <a:ln>
            <a:noFill/>
          </a:ln>
        </p:spPr>
      </p:sp>
      <p:sp>
        <p:nvSpPr>
          <p:cNvPr id="142" name="Google Shape;142;g33b1984bead_0_1"/>
          <p:cNvSpPr txBox="1"/>
          <p:nvPr/>
        </p:nvSpPr>
        <p:spPr>
          <a:xfrm>
            <a:off x="1245655" y="1736846"/>
            <a:ext cx="10169700" cy="9529200"/>
          </a:xfrm>
          <a:prstGeom prst="rect">
            <a:avLst/>
          </a:prstGeom>
          <a:noFill/>
          <a:ln>
            <a:noFill/>
          </a:ln>
        </p:spPr>
        <p:txBody>
          <a:bodyPr spcFirstLastPara="1" wrap="square" lIns="0" tIns="0" rIns="0" bIns="0" anchor="t" anchorCtr="0">
            <a:spAutoFit/>
          </a:bodyPr>
          <a:lstStyle/>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Sources from Kaggle</a:t>
            </a:r>
            <a:endParaRPr sz="4552">
              <a:solidFill>
                <a:srgbClr val="06023D"/>
              </a:solidFill>
              <a:latin typeface="Mali Light"/>
              <a:ea typeface="Mali Light"/>
              <a:cs typeface="Mali Light"/>
              <a:sym typeface="Mali Light"/>
            </a:endParaRPr>
          </a:p>
          <a:p>
            <a:pPr marL="914400" lvl="1" indent="-517652" algn="l" rtl="0">
              <a:lnSpc>
                <a:spcPct val="140004"/>
              </a:lnSpc>
              <a:spcBef>
                <a:spcPts val="0"/>
              </a:spcBef>
              <a:spcAft>
                <a:spcPts val="0"/>
              </a:spcAft>
              <a:buClr>
                <a:srgbClr val="06023D"/>
              </a:buClr>
              <a:buSzPts val="4552"/>
              <a:buFont typeface="Mali Light"/>
              <a:buChar char="○"/>
            </a:pPr>
            <a:r>
              <a:rPr lang="en-US" sz="4552" u="sng">
                <a:solidFill>
                  <a:schemeClr val="hlink"/>
                </a:solidFill>
                <a:latin typeface="Mali Light"/>
                <a:ea typeface="Mali Light"/>
                <a:cs typeface="Mali Light"/>
                <a:sym typeface="Mali Light"/>
                <a:hlinkClick r:id="rId6"/>
              </a:rPr>
              <a:t>https://www.kaggle.com/datasets/jacksondivakarr/online-shopping-dataset/discussion?sort=hotness</a:t>
            </a:r>
            <a:endParaRPr sz="4552">
              <a:solidFill>
                <a:srgbClr val="06023D"/>
              </a:solidFill>
              <a:latin typeface="Mali Light"/>
              <a:ea typeface="Mali Light"/>
              <a:cs typeface="Mali Light"/>
              <a:sym typeface="Mali Light"/>
            </a:endParaRPr>
          </a:p>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A store revenue both online &amp; offline in the USA</a:t>
            </a:r>
            <a:endParaRPr sz="4552">
              <a:solidFill>
                <a:srgbClr val="06023D"/>
              </a:solidFill>
              <a:latin typeface="Mali Light"/>
              <a:ea typeface="Mali Light"/>
              <a:cs typeface="Mali Light"/>
              <a:sym typeface="Mali Light"/>
            </a:endParaRPr>
          </a:p>
          <a:p>
            <a:pPr marL="457200" lvl="0" indent="-517652" algn="l" rtl="0">
              <a:lnSpc>
                <a:spcPct val="140004"/>
              </a:lnSpc>
              <a:spcBef>
                <a:spcPts val="0"/>
              </a:spcBef>
              <a:spcAft>
                <a:spcPts val="0"/>
              </a:spcAft>
              <a:buClr>
                <a:srgbClr val="06023D"/>
              </a:buClr>
              <a:buSzPts val="4552"/>
              <a:buFont typeface="Mali Light"/>
              <a:buChar char="●"/>
            </a:pPr>
            <a:r>
              <a:rPr lang="en-US" sz="4552">
                <a:solidFill>
                  <a:srgbClr val="06023D"/>
                </a:solidFill>
                <a:latin typeface="Mali Light"/>
                <a:ea typeface="Mali Light"/>
                <a:cs typeface="Mali Light"/>
                <a:sym typeface="Mali Light"/>
              </a:rPr>
              <a:t>Data collection by web scraping</a:t>
            </a:r>
            <a:endParaRPr sz="4552">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143" name="Google Shape;143;g33b1984bead_0_1"/>
          <p:cNvSpPr/>
          <p:nvPr/>
        </p:nvSpPr>
        <p:spPr>
          <a:xfrm>
            <a:off x="13078177" y="4544321"/>
            <a:ext cx="4502529" cy="4535514"/>
          </a:xfrm>
          <a:custGeom>
            <a:avLst/>
            <a:gdLst/>
            <a:ahLst/>
            <a:cxnLst/>
            <a:rect l="l" t="t" r="r" b="b"/>
            <a:pathLst>
              <a:path w="4502529" h="4535514" extrusionOk="0">
                <a:moveTo>
                  <a:pt x="0" y="0"/>
                </a:moveTo>
                <a:lnTo>
                  <a:pt x="4502529" y="0"/>
                </a:lnTo>
                <a:lnTo>
                  <a:pt x="4502529" y="4535515"/>
                </a:lnTo>
                <a:lnTo>
                  <a:pt x="0" y="4535515"/>
                </a:lnTo>
                <a:lnTo>
                  <a:pt x="0" y="0"/>
                </a:lnTo>
                <a:close/>
              </a:path>
            </a:pathLst>
          </a:custGeom>
          <a:blipFill rotWithShape="1">
            <a:blip r:embed="rId7">
              <a:alphaModFix/>
            </a:blip>
            <a:stretch>
              <a:fillRect/>
            </a:stretch>
          </a:blipFill>
          <a:ln>
            <a:noFill/>
          </a:ln>
        </p:spPr>
      </p:sp>
      <p:sp>
        <p:nvSpPr>
          <p:cNvPr id="144" name="Google Shape;144;g33b1984bead_0_1"/>
          <p:cNvSpPr txBox="1"/>
          <p:nvPr/>
        </p:nvSpPr>
        <p:spPr>
          <a:xfrm>
            <a:off x="1245655" y="351461"/>
            <a:ext cx="89484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Introduction</a:t>
            </a:r>
            <a:endParaRPr/>
          </a:p>
        </p:txBody>
      </p:sp>
      <p:sp>
        <p:nvSpPr>
          <p:cNvPr id="145" name="Google Shape;145;g33b1984bead_0_1"/>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33b1984bead_0_1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51" name="Google Shape;151;g33b1984bead_0_10"/>
          <p:cNvSpPr/>
          <p:nvPr/>
        </p:nvSpPr>
        <p:spPr>
          <a:xfrm rot="-5400000">
            <a:off x="12430133" y="1402403"/>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152" name="Google Shape;152;g33b1984bead_0_10"/>
          <p:cNvSpPr/>
          <p:nvPr/>
        </p:nvSpPr>
        <p:spPr>
          <a:xfrm>
            <a:off x="13713963" y="180522"/>
            <a:ext cx="2873566" cy="3382276"/>
          </a:xfrm>
          <a:custGeom>
            <a:avLst/>
            <a:gdLst/>
            <a:ahLst/>
            <a:cxnLst/>
            <a:rect l="l" t="t" r="r" b="b"/>
            <a:pathLst>
              <a:path w="4849900" h="4814628" extrusionOk="0">
                <a:moveTo>
                  <a:pt x="0" y="0"/>
                </a:moveTo>
                <a:lnTo>
                  <a:pt x="4849900" y="0"/>
                </a:lnTo>
                <a:lnTo>
                  <a:pt x="4849900" y="4814628"/>
                </a:lnTo>
                <a:lnTo>
                  <a:pt x="0" y="4814628"/>
                </a:lnTo>
                <a:lnTo>
                  <a:pt x="0" y="0"/>
                </a:lnTo>
                <a:close/>
              </a:path>
            </a:pathLst>
          </a:custGeom>
          <a:blipFill rotWithShape="1">
            <a:blip r:embed="rId5">
              <a:alphaModFix/>
            </a:blip>
            <a:stretch>
              <a:fillRect/>
            </a:stretch>
          </a:blipFill>
          <a:ln>
            <a:noFill/>
          </a:ln>
        </p:spPr>
      </p:sp>
      <p:sp>
        <p:nvSpPr>
          <p:cNvPr id="153" name="Google Shape;153;g33b1984bead_0_10"/>
          <p:cNvSpPr txBox="1"/>
          <p:nvPr/>
        </p:nvSpPr>
        <p:spPr>
          <a:xfrm>
            <a:off x="234450" y="1551975"/>
            <a:ext cx="15141900" cy="10781100"/>
          </a:xfrm>
          <a:prstGeom prst="rect">
            <a:avLst/>
          </a:prstGeom>
          <a:noFill/>
          <a:ln>
            <a:noFill/>
          </a:ln>
        </p:spPr>
        <p:txBody>
          <a:bodyPr spcFirstLastPara="1" wrap="square" lIns="0" tIns="0" rIns="0" bIns="0" anchor="t" anchorCtr="0">
            <a:spAutoFit/>
          </a:bodyPr>
          <a:lstStyle/>
          <a:p>
            <a:pPr marL="457200" lvl="0"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Categorial</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Coupon_status</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Gender</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Product Category</a:t>
            </a:r>
            <a:endParaRPr sz="3400">
              <a:solidFill>
                <a:srgbClr val="06023D"/>
              </a:solidFill>
              <a:latin typeface="Mali Light"/>
              <a:ea typeface="Mali Light"/>
              <a:cs typeface="Mali Light"/>
              <a:sym typeface="Mali Light"/>
            </a:endParaRPr>
          </a:p>
          <a:p>
            <a:pPr marL="457200" lvl="0"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Date</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Date</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Transaction_Date</a:t>
            </a:r>
            <a:endParaRPr sz="3400">
              <a:solidFill>
                <a:srgbClr val="06023D"/>
              </a:solidFill>
              <a:latin typeface="Mali Light"/>
              <a:ea typeface="Mali Light"/>
              <a:cs typeface="Mali Light"/>
              <a:sym typeface="Mali Light"/>
            </a:endParaRPr>
          </a:p>
          <a:p>
            <a:pPr marL="457200" lvl="0"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Text</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Coupon_Code</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Location</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Product_SKU </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Product_Description</a:t>
            </a:r>
            <a:endParaRPr sz="34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None/>
            </a:pPr>
            <a:endParaRPr sz="34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3400">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3400">
              <a:solidFill>
                <a:srgbClr val="06023D"/>
              </a:solidFill>
              <a:latin typeface="Mali Light"/>
              <a:ea typeface="Mali Light"/>
              <a:cs typeface="Mali Light"/>
              <a:sym typeface="Mali Light"/>
            </a:endParaRPr>
          </a:p>
        </p:txBody>
      </p:sp>
      <p:sp>
        <p:nvSpPr>
          <p:cNvPr id="154" name="Google Shape;154;g33b1984bead_0_10"/>
          <p:cNvSpPr/>
          <p:nvPr/>
        </p:nvSpPr>
        <p:spPr>
          <a:xfrm>
            <a:off x="15081601" y="6821249"/>
            <a:ext cx="2994182" cy="3186199"/>
          </a:xfrm>
          <a:custGeom>
            <a:avLst/>
            <a:gdLst/>
            <a:ahLst/>
            <a:cxnLst/>
            <a:rect l="l" t="t" r="r" b="b"/>
            <a:pathLst>
              <a:path w="4502529" h="4535514" extrusionOk="0">
                <a:moveTo>
                  <a:pt x="0" y="0"/>
                </a:moveTo>
                <a:lnTo>
                  <a:pt x="4502529" y="0"/>
                </a:lnTo>
                <a:lnTo>
                  <a:pt x="4502529" y="4535515"/>
                </a:lnTo>
                <a:lnTo>
                  <a:pt x="0" y="4535515"/>
                </a:lnTo>
                <a:lnTo>
                  <a:pt x="0" y="0"/>
                </a:lnTo>
                <a:close/>
              </a:path>
            </a:pathLst>
          </a:custGeom>
          <a:blipFill rotWithShape="1">
            <a:blip r:embed="rId6">
              <a:alphaModFix/>
            </a:blip>
            <a:stretch>
              <a:fillRect/>
            </a:stretch>
          </a:blipFill>
          <a:ln>
            <a:noFill/>
          </a:ln>
        </p:spPr>
      </p:sp>
      <p:sp>
        <p:nvSpPr>
          <p:cNvPr id="155" name="Google Shape;155;g33b1984bead_0_10"/>
          <p:cNvSpPr txBox="1"/>
          <p:nvPr/>
        </p:nvSpPr>
        <p:spPr>
          <a:xfrm>
            <a:off x="5" y="11"/>
            <a:ext cx="89484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Characteristics</a:t>
            </a:r>
            <a:endParaRPr/>
          </a:p>
        </p:txBody>
      </p:sp>
      <p:sp>
        <p:nvSpPr>
          <p:cNvPr id="156" name="Google Shape;156;g33b1984bead_0_1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
        <p:nvSpPr>
          <p:cNvPr id="157" name="Google Shape;157;g33b1984bead_0_10"/>
          <p:cNvSpPr/>
          <p:nvPr/>
        </p:nvSpPr>
        <p:spPr>
          <a:xfrm>
            <a:off x="1029650" y="2273050"/>
            <a:ext cx="32595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8" name="Google Shape;158;g33b1984bead_0_10"/>
          <p:cNvSpPr/>
          <p:nvPr/>
        </p:nvSpPr>
        <p:spPr>
          <a:xfrm>
            <a:off x="1046750" y="2990400"/>
            <a:ext cx="17403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9" name="Google Shape;159;g33b1984bead_0_10"/>
          <p:cNvSpPr/>
          <p:nvPr/>
        </p:nvSpPr>
        <p:spPr>
          <a:xfrm>
            <a:off x="8335450" y="8949850"/>
            <a:ext cx="15027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0" name="Google Shape;160;g33b1984bead_0_10"/>
          <p:cNvSpPr/>
          <p:nvPr/>
        </p:nvSpPr>
        <p:spPr>
          <a:xfrm>
            <a:off x="1021075" y="3704838"/>
            <a:ext cx="40488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1" name="Google Shape;161;g33b1984bead_0_10"/>
          <p:cNvSpPr/>
          <p:nvPr/>
        </p:nvSpPr>
        <p:spPr>
          <a:xfrm>
            <a:off x="1009850" y="7363775"/>
            <a:ext cx="29943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2" name="Google Shape;162;g33b1984bead_0_10"/>
          <p:cNvSpPr/>
          <p:nvPr/>
        </p:nvSpPr>
        <p:spPr>
          <a:xfrm>
            <a:off x="1009850" y="8086500"/>
            <a:ext cx="20211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3" name="Google Shape;163;g33b1984bead_0_10"/>
          <p:cNvSpPr/>
          <p:nvPr/>
        </p:nvSpPr>
        <p:spPr>
          <a:xfrm>
            <a:off x="1021075" y="5895675"/>
            <a:ext cx="40488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4" name="Google Shape;164;g33b1984bead_0_10"/>
          <p:cNvSpPr txBox="1"/>
          <p:nvPr/>
        </p:nvSpPr>
        <p:spPr>
          <a:xfrm>
            <a:off x="7579800" y="1683975"/>
            <a:ext cx="15141900" cy="11249700"/>
          </a:xfrm>
          <a:prstGeom prst="rect">
            <a:avLst/>
          </a:prstGeom>
          <a:noFill/>
          <a:ln>
            <a:noFill/>
          </a:ln>
        </p:spPr>
        <p:txBody>
          <a:bodyPr spcFirstLastPara="1" wrap="square" lIns="0" tIns="0" rIns="0" bIns="0" anchor="t" anchorCtr="0">
            <a:spAutoFit/>
          </a:bodyPr>
          <a:lstStyle/>
          <a:p>
            <a:pPr marL="457200" lvl="0"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Numeric</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Avg_Price</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CustomerID</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Delivery_Charges</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Discount_pct</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GST(Goods &amp; Services Tax)</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Offline Spends</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Online Spends</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Transaction_ID</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Transaction_Months</a:t>
            </a:r>
            <a:endParaRPr sz="3400">
              <a:solidFill>
                <a:srgbClr val="06023D"/>
              </a:solidFill>
              <a:latin typeface="Mali Light"/>
              <a:ea typeface="Mali Light"/>
              <a:cs typeface="Mali Light"/>
              <a:sym typeface="Mali Light"/>
            </a:endParaRPr>
          </a:p>
          <a:p>
            <a:pPr marL="914400" lvl="1" indent="-444500" algn="l" rtl="0">
              <a:lnSpc>
                <a:spcPct val="140004"/>
              </a:lnSpc>
              <a:spcBef>
                <a:spcPts val="0"/>
              </a:spcBef>
              <a:spcAft>
                <a:spcPts val="0"/>
              </a:spcAft>
              <a:buClr>
                <a:srgbClr val="06023D"/>
              </a:buClr>
              <a:buSzPts val="3400"/>
              <a:buFont typeface="Mali Light"/>
              <a:buChar char="○"/>
            </a:pPr>
            <a:r>
              <a:rPr lang="en-US" sz="3400">
                <a:solidFill>
                  <a:srgbClr val="06023D"/>
                </a:solidFill>
                <a:latin typeface="Mali Light"/>
                <a:ea typeface="Mali Light"/>
                <a:cs typeface="Mali Light"/>
                <a:sym typeface="Mali Light"/>
              </a:rPr>
              <a:t>Month</a:t>
            </a:r>
            <a:endParaRPr sz="3400">
              <a:solidFill>
                <a:srgbClr val="06023D"/>
              </a:solidFill>
              <a:latin typeface="Mali Light"/>
              <a:ea typeface="Mali Light"/>
              <a:cs typeface="Mali Light"/>
              <a:sym typeface="Mali Light"/>
            </a:endParaRPr>
          </a:p>
          <a:p>
            <a:pPr marL="457200" lvl="0" indent="0" algn="l" rtl="0">
              <a:lnSpc>
                <a:spcPct val="140004"/>
              </a:lnSpc>
              <a:spcBef>
                <a:spcPts val="0"/>
              </a:spcBef>
              <a:spcAft>
                <a:spcPts val="0"/>
              </a:spcAft>
              <a:buNone/>
            </a:pPr>
            <a:endParaRPr sz="34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None/>
            </a:pPr>
            <a:endParaRPr sz="36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165" name="Google Shape;165;g33b1984bead_0_10"/>
          <p:cNvSpPr/>
          <p:nvPr/>
        </p:nvSpPr>
        <p:spPr>
          <a:xfrm>
            <a:off x="8401663" y="4534075"/>
            <a:ext cx="28737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6" name="Google Shape;166;g33b1984bead_0_10"/>
          <p:cNvSpPr/>
          <p:nvPr/>
        </p:nvSpPr>
        <p:spPr>
          <a:xfrm>
            <a:off x="8401675" y="8204350"/>
            <a:ext cx="44088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7" name="Google Shape;167;g33b1984bead_0_10"/>
          <p:cNvSpPr/>
          <p:nvPr/>
        </p:nvSpPr>
        <p:spPr>
          <a:xfrm>
            <a:off x="8401675" y="3142800"/>
            <a:ext cx="26244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8" name="Google Shape;168;g33b1984bead_0_10"/>
          <p:cNvSpPr/>
          <p:nvPr/>
        </p:nvSpPr>
        <p:spPr>
          <a:xfrm>
            <a:off x="8401675" y="2425450"/>
            <a:ext cx="24234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72"/>
        <p:cNvGrpSpPr/>
        <p:nvPr/>
      </p:nvGrpSpPr>
      <p:grpSpPr>
        <a:xfrm>
          <a:off x="0" y="0"/>
          <a:ext cx="0" cy="0"/>
          <a:chOff x="0" y="0"/>
          <a:chExt cx="0" cy="0"/>
        </a:xfrm>
      </p:grpSpPr>
      <p:sp>
        <p:nvSpPr>
          <p:cNvPr id="173" name="Google Shape;173;g33b1cd87ed7_0_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74" name="Google Shape;174;g33b1cd87ed7_0_0"/>
          <p:cNvSpPr/>
          <p:nvPr/>
        </p:nvSpPr>
        <p:spPr>
          <a:xfrm rot="-5400000">
            <a:off x="9914333" y="-553310"/>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175" name="Google Shape;175;g33b1cd87ed7_0_0"/>
          <p:cNvSpPr/>
          <p:nvPr/>
        </p:nvSpPr>
        <p:spPr>
          <a:xfrm>
            <a:off x="13438101" y="11"/>
            <a:ext cx="4849900" cy="4814628"/>
          </a:xfrm>
          <a:custGeom>
            <a:avLst/>
            <a:gdLst/>
            <a:ahLst/>
            <a:cxnLst/>
            <a:rect l="l" t="t" r="r" b="b"/>
            <a:pathLst>
              <a:path w="4849900" h="4814628" extrusionOk="0">
                <a:moveTo>
                  <a:pt x="0" y="0"/>
                </a:moveTo>
                <a:lnTo>
                  <a:pt x="4849900" y="0"/>
                </a:lnTo>
                <a:lnTo>
                  <a:pt x="4849900" y="4814628"/>
                </a:lnTo>
                <a:lnTo>
                  <a:pt x="0" y="4814628"/>
                </a:lnTo>
                <a:lnTo>
                  <a:pt x="0" y="0"/>
                </a:lnTo>
                <a:close/>
              </a:path>
            </a:pathLst>
          </a:custGeom>
          <a:blipFill rotWithShape="1">
            <a:blip r:embed="rId5">
              <a:alphaModFix/>
            </a:blip>
            <a:stretch>
              <a:fillRect/>
            </a:stretch>
          </a:blipFill>
          <a:ln>
            <a:noFill/>
          </a:ln>
        </p:spPr>
      </p:sp>
      <p:sp>
        <p:nvSpPr>
          <p:cNvPr id="176" name="Google Shape;176;g33b1cd87ed7_0_0"/>
          <p:cNvSpPr txBox="1"/>
          <p:nvPr/>
        </p:nvSpPr>
        <p:spPr>
          <a:xfrm>
            <a:off x="49050" y="1043350"/>
            <a:ext cx="15141900" cy="11766900"/>
          </a:xfrm>
          <a:prstGeom prst="rect">
            <a:avLst/>
          </a:prstGeom>
          <a:noFill/>
          <a:ln>
            <a:noFill/>
          </a:ln>
        </p:spPr>
        <p:txBody>
          <a:bodyPr spcFirstLastPara="1" wrap="square" lIns="0" tIns="0" rIns="0" bIns="0" anchor="t" anchorCtr="0">
            <a:spAutoFit/>
          </a:bodyPr>
          <a:lstStyle/>
          <a:p>
            <a:pPr marL="457200" lvl="0"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Numeric</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Delivery_Charges</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Discount_pct</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GST(Goods &amp; Services Tax)</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Offline Spends</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Online Spends</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Transaction_ID</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Transaction_Months</a:t>
            </a:r>
            <a:endParaRPr sz="3600">
              <a:solidFill>
                <a:srgbClr val="06023D"/>
              </a:solidFill>
              <a:latin typeface="Mali Light"/>
              <a:ea typeface="Mali Light"/>
              <a:cs typeface="Mali Light"/>
              <a:sym typeface="Mali Light"/>
            </a:endParaRPr>
          </a:p>
          <a:p>
            <a:pPr marL="457200" lvl="0"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Text</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Coupon_Code</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Location</a:t>
            </a:r>
            <a:endParaRPr sz="3600">
              <a:solidFill>
                <a:srgbClr val="06023D"/>
              </a:solidFill>
              <a:latin typeface="Mali Light"/>
              <a:ea typeface="Mali Light"/>
              <a:cs typeface="Mali Light"/>
              <a:sym typeface="Mali Light"/>
            </a:endParaRPr>
          </a:p>
          <a:p>
            <a:pPr marL="914400" lvl="1" indent="-457200" algn="l" rtl="0">
              <a:lnSpc>
                <a:spcPct val="140004"/>
              </a:lnSpc>
              <a:spcBef>
                <a:spcPts val="0"/>
              </a:spcBef>
              <a:spcAft>
                <a:spcPts val="0"/>
              </a:spcAft>
              <a:buClr>
                <a:srgbClr val="06023D"/>
              </a:buClr>
              <a:buSzPts val="3600"/>
              <a:buFont typeface="Mali Light"/>
              <a:buChar char="○"/>
            </a:pPr>
            <a:r>
              <a:rPr lang="en-US" sz="3600">
                <a:solidFill>
                  <a:srgbClr val="06023D"/>
                </a:solidFill>
                <a:latin typeface="Mali Light"/>
                <a:ea typeface="Mali Light"/>
                <a:cs typeface="Mali Light"/>
                <a:sym typeface="Mali Light"/>
              </a:rPr>
              <a:t>Product_SKU &amp; Product_Description</a:t>
            </a:r>
            <a:endParaRPr sz="36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None/>
            </a:pPr>
            <a:endParaRPr sz="3600">
              <a:solidFill>
                <a:srgbClr val="06023D"/>
              </a:solidFill>
              <a:latin typeface="Mali Light"/>
              <a:ea typeface="Mali Light"/>
              <a:cs typeface="Mali Light"/>
              <a:sym typeface="Mali Light"/>
            </a:endParaRPr>
          </a:p>
          <a:p>
            <a:pPr marL="0" lvl="0" indent="0" algn="l" rtl="0">
              <a:lnSpc>
                <a:spcPct val="140004"/>
              </a:lnSpc>
              <a:spcBef>
                <a:spcPts val="0"/>
              </a:spcBef>
              <a:spcAft>
                <a:spcPts val="0"/>
              </a:spcAft>
              <a:buSzPts val="1100"/>
              <a:buNone/>
            </a:pPr>
            <a:endParaRPr sz="4552">
              <a:solidFill>
                <a:srgbClr val="06023D"/>
              </a:solidFill>
              <a:latin typeface="Mali Light"/>
              <a:ea typeface="Mali Light"/>
              <a:cs typeface="Mali Light"/>
              <a:sym typeface="Mali Light"/>
            </a:endParaRPr>
          </a:p>
          <a:p>
            <a:pPr marL="0" marR="0" lvl="0" indent="0" algn="l" rtl="0">
              <a:lnSpc>
                <a:spcPct val="140004"/>
              </a:lnSpc>
              <a:spcBef>
                <a:spcPts val="0"/>
              </a:spcBef>
              <a:spcAft>
                <a:spcPts val="0"/>
              </a:spcAft>
              <a:buNone/>
            </a:pPr>
            <a:endParaRPr sz="4552">
              <a:solidFill>
                <a:srgbClr val="06023D"/>
              </a:solidFill>
              <a:latin typeface="Mali Light"/>
              <a:ea typeface="Mali Light"/>
              <a:cs typeface="Mali Light"/>
              <a:sym typeface="Mali Light"/>
            </a:endParaRPr>
          </a:p>
        </p:txBody>
      </p:sp>
      <p:sp>
        <p:nvSpPr>
          <p:cNvPr id="177" name="Google Shape;177;g33b1cd87ed7_0_0"/>
          <p:cNvSpPr/>
          <p:nvPr/>
        </p:nvSpPr>
        <p:spPr>
          <a:xfrm>
            <a:off x="13776577" y="5751496"/>
            <a:ext cx="4502529" cy="4535514"/>
          </a:xfrm>
          <a:custGeom>
            <a:avLst/>
            <a:gdLst/>
            <a:ahLst/>
            <a:cxnLst/>
            <a:rect l="l" t="t" r="r" b="b"/>
            <a:pathLst>
              <a:path w="4502529" h="4535514" extrusionOk="0">
                <a:moveTo>
                  <a:pt x="0" y="0"/>
                </a:moveTo>
                <a:lnTo>
                  <a:pt x="4502529" y="0"/>
                </a:lnTo>
                <a:lnTo>
                  <a:pt x="4502529" y="4535515"/>
                </a:lnTo>
                <a:lnTo>
                  <a:pt x="0" y="4535515"/>
                </a:lnTo>
                <a:lnTo>
                  <a:pt x="0" y="0"/>
                </a:lnTo>
                <a:close/>
              </a:path>
            </a:pathLst>
          </a:custGeom>
          <a:blipFill rotWithShape="1">
            <a:blip r:embed="rId6">
              <a:alphaModFix/>
            </a:blip>
            <a:stretch>
              <a:fillRect/>
            </a:stretch>
          </a:blipFill>
          <a:ln>
            <a:noFill/>
          </a:ln>
        </p:spPr>
      </p:sp>
      <p:sp>
        <p:nvSpPr>
          <p:cNvPr id="178" name="Google Shape;178;g33b1cd87ed7_0_0"/>
          <p:cNvSpPr txBox="1"/>
          <p:nvPr/>
        </p:nvSpPr>
        <p:spPr>
          <a:xfrm>
            <a:off x="-2" y="-203700"/>
            <a:ext cx="12301200" cy="1385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9000" b="1">
                <a:solidFill>
                  <a:srgbClr val="275791"/>
                </a:solidFill>
                <a:latin typeface="Atma"/>
                <a:ea typeface="Atma"/>
                <a:cs typeface="Atma"/>
                <a:sym typeface="Atma"/>
              </a:rPr>
              <a:t>Characteristics(Con’t)</a:t>
            </a:r>
            <a:endParaRPr/>
          </a:p>
        </p:txBody>
      </p:sp>
      <p:sp>
        <p:nvSpPr>
          <p:cNvPr id="179" name="Google Shape;179;g33b1cd87ed7_0_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
        <p:nvSpPr>
          <p:cNvPr id="180" name="Google Shape;180;g33b1cd87ed7_0_0"/>
          <p:cNvSpPr/>
          <p:nvPr/>
        </p:nvSpPr>
        <p:spPr>
          <a:xfrm>
            <a:off x="919200" y="6356350"/>
            <a:ext cx="45024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1" name="Google Shape;181;g33b1cd87ed7_0_0"/>
          <p:cNvSpPr/>
          <p:nvPr/>
        </p:nvSpPr>
        <p:spPr>
          <a:xfrm>
            <a:off x="919200" y="8765475"/>
            <a:ext cx="21336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2" name="Google Shape;182;g33b1cd87ed7_0_0"/>
          <p:cNvSpPr/>
          <p:nvPr/>
        </p:nvSpPr>
        <p:spPr>
          <a:xfrm>
            <a:off x="919200" y="2603075"/>
            <a:ext cx="31662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3" name="Google Shape;183;g33b1cd87ed7_0_0"/>
          <p:cNvSpPr/>
          <p:nvPr/>
        </p:nvSpPr>
        <p:spPr>
          <a:xfrm>
            <a:off x="919200" y="7968625"/>
            <a:ext cx="3166200" cy="572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33b1984bead_0_29"/>
          <p:cNvSpPr/>
          <p:nvPr/>
        </p:nvSpPr>
        <p:spPr>
          <a:xfrm>
            <a:off x="0" y="211375"/>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9319" b="-9319"/>
            </a:stretch>
          </a:blipFill>
          <a:ln>
            <a:noFill/>
          </a:ln>
        </p:spPr>
      </p:sp>
      <p:sp>
        <p:nvSpPr>
          <p:cNvPr id="189" name="Google Shape;189;g33b1984bead_0_29"/>
          <p:cNvSpPr/>
          <p:nvPr/>
        </p:nvSpPr>
        <p:spPr>
          <a:xfrm rot="-5400000">
            <a:off x="-5084815" y="1130811"/>
            <a:ext cx="12227030" cy="8025378"/>
          </a:xfrm>
          <a:custGeom>
            <a:avLst/>
            <a:gdLst/>
            <a:ahLst/>
            <a:cxnLst/>
            <a:rect l="l" t="t" r="r" b="b"/>
            <a:pathLst>
              <a:path w="12227030" h="8025378" extrusionOk="0">
                <a:moveTo>
                  <a:pt x="0" y="0"/>
                </a:moveTo>
                <a:lnTo>
                  <a:pt x="12227030" y="0"/>
                </a:lnTo>
                <a:lnTo>
                  <a:pt x="12227030" y="8025378"/>
                </a:lnTo>
                <a:lnTo>
                  <a:pt x="0" y="8025378"/>
                </a:lnTo>
                <a:lnTo>
                  <a:pt x="0" y="0"/>
                </a:lnTo>
                <a:close/>
              </a:path>
            </a:pathLst>
          </a:custGeom>
          <a:blipFill rotWithShape="1">
            <a:blip r:embed="rId4">
              <a:alphaModFix/>
            </a:blip>
            <a:stretch>
              <a:fillRect/>
            </a:stretch>
          </a:blipFill>
          <a:ln>
            <a:noFill/>
          </a:ln>
        </p:spPr>
      </p:sp>
      <p:sp>
        <p:nvSpPr>
          <p:cNvPr id="190" name="Google Shape;190;g33b1984bead_0_29"/>
          <p:cNvSpPr/>
          <p:nvPr/>
        </p:nvSpPr>
        <p:spPr>
          <a:xfrm>
            <a:off x="1028700" y="1317965"/>
            <a:ext cx="6340461" cy="6213652"/>
          </a:xfrm>
          <a:custGeom>
            <a:avLst/>
            <a:gdLst/>
            <a:ahLst/>
            <a:cxnLst/>
            <a:rect l="l" t="t" r="r" b="b"/>
            <a:pathLst>
              <a:path w="6340461" h="6213652" extrusionOk="0">
                <a:moveTo>
                  <a:pt x="0" y="0"/>
                </a:moveTo>
                <a:lnTo>
                  <a:pt x="6340461" y="0"/>
                </a:lnTo>
                <a:lnTo>
                  <a:pt x="6340461" y="6213652"/>
                </a:lnTo>
                <a:lnTo>
                  <a:pt x="0" y="6213652"/>
                </a:lnTo>
                <a:lnTo>
                  <a:pt x="0" y="0"/>
                </a:lnTo>
                <a:close/>
              </a:path>
            </a:pathLst>
          </a:custGeom>
          <a:blipFill rotWithShape="1">
            <a:blip r:embed="rId5">
              <a:alphaModFix/>
            </a:blip>
            <a:stretch>
              <a:fillRect/>
            </a:stretch>
          </a:blipFill>
          <a:ln>
            <a:noFill/>
          </a:ln>
        </p:spPr>
      </p:sp>
      <p:sp>
        <p:nvSpPr>
          <p:cNvPr id="191" name="Google Shape;191;g33b1984bead_0_29"/>
          <p:cNvSpPr/>
          <p:nvPr/>
        </p:nvSpPr>
        <p:spPr>
          <a:xfrm>
            <a:off x="4559002" y="5433115"/>
            <a:ext cx="2676683" cy="3399944"/>
          </a:xfrm>
          <a:custGeom>
            <a:avLst/>
            <a:gdLst/>
            <a:ahLst/>
            <a:cxnLst/>
            <a:rect l="l" t="t" r="r" b="b"/>
            <a:pathLst>
              <a:path w="2676683" h="3399944" extrusionOk="0">
                <a:moveTo>
                  <a:pt x="0" y="0"/>
                </a:moveTo>
                <a:lnTo>
                  <a:pt x="2676683" y="0"/>
                </a:lnTo>
                <a:lnTo>
                  <a:pt x="2676683" y="3399944"/>
                </a:lnTo>
                <a:lnTo>
                  <a:pt x="0" y="3399944"/>
                </a:lnTo>
                <a:lnTo>
                  <a:pt x="0" y="0"/>
                </a:lnTo>
                <a:close/>
              </a:path>
            </a:pathLst>
          </a:custGeom>
          <a:blipFill rotWithShape="1">
            <a:blip r:embed="rId6">
              <a:alphaModFix/>
            </a:blip>
            <a:stretch>
              <a:fillRect/>
            </a:stretch>
          </a:blipFill>
          <a:ln>
            <a:noFill/>
          </a:ln>
        </p:spPr>
      </p:sp>
      <p:sp>
        <p:nvSpPr>
          <p:cNvPr id="192" name="Google Shape;192;g33b1984bead_0_29"/>
          <p:cNvSpPr txBox="1"/>
          <p:nvPr/>
        </p:nvSpPr>
        <p:spPr>
          <a:xfrm>
            <a:off x="7369150" y="3493600"/>
            <a:ext cx="9932400" cy="18624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US" sz="12100" b="1">
                <a:solidFill>
                  <a:srgbClr val="275791"/>
                </a:solidFill>
                <a:latin typeface="Atma"/>
                <a:ea typeface="Atma"/>
                <a:cs typeface="Atma"/>
                <a:sym typeface="Atma"/>
              </a:rPr>
              <a:t>Methodology</a:t>
            </a:r>
            <a:endParaRPr sz="4500"/>
          </a:p>
        </p:txBody>
      </p:sp>
      <p:sp>
        <p:nvSpPr>
          <p:cNvPr id="193" name="Google Shape;193;g33b1984bead_0_29"/>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3741</Words>
  <Application>Microsoft Office PowerPoint</Application>
  <PresentationFormat>Custom</PresentationFormat>
  <Paragraphs>428</Paragraphs>
  <Slides>54</Slides>
  <Notes>54</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Atma</vt:lpstr>
      <vt:lpstr>Calibri</vt:lpstr>
      <vt:lpstr>Mali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Rock Leung</cp:lastModifiedBy>
  <cp:revision>3</cp:revision>
  <dcterms:created xsi:type="dcterms:W3CDTF">2006-08-16T00:00:00Z</dcterms:created>
  <dcterms:modified xsi:type="dcterms:W3CDTF">2025-06-25T03:44:06Z</dcterms:modified>
</cp:coreProperties>
</file>